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63" r:id="rId2"/>
  </p:sldIdLst>
  <p:sldSz cx="30275213" cy="428037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944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3" autoAdjust="0"/>
    <p:restoredTop sz="94660"/>
  </p:normalViewPr>
  <p:slideViewPr>
    <p:cSldViewPr snapToGrid="0">
      <p:cViewPr>
        <p:scale>
          <a:sx n="49" d="100"/>
          <a:sy n="49" d="100"/>
        </p:scale>
        <p:origin x="248" y="-25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A6ADAB5-4B3D-489D-913E-A42B0538FC0A}" type="doc">
      <dgm:prSet loTypeId="urn:microsoft.com/office/officeart/2005/8/layout/cycle1" loCatId="cycle" qsTypeId="urn:microsoft.com/office/officeart/2005/8/quickstyle/simple3" qsCatId="simple" csTypeId="urn:microsoft.com/office/officeart/2005/8/colors/accent1_2" csCatId="accent1" phldr="1"/>
      <dgm:spPr/>
      <dgm:t>
        <a:bodyPr/>
        <a:lstStyle/>
        <a:p>
          <a:endParaRPr lang="de-DE"/>
        </a:p>
      </dgm:t>
    </dgm:pt>
    <dgm:pt modelId="{F0735CF4-5670-432C-B8F8-B9EA24C17C9F}">
      <dgm:prSet phldrT="[Text]"/>
      <dgm:spPr/>
      <dgm:t>
        <a:bodyPr/>
        <a:lstStyle/>
        <a:p>
          <a:r>
            <a:rPr lang="de-DE" dirty="0"/>
            <a:t>Durchführung eines Experiments </a:t>
          </a:r>
        </a:p>
      </dgm:t>
    </dgm:pt>
    <dgm:pt modelId="{C853D9A0-594A-4CBF-9EA3-D427558BFECB}" type="parTrans" cxnId="{214BBB1E-1EEE-4EF7-9F86-5FA84FDEC70D}">
      <dgm:prSet/>
      <dgm:spPr/>
      <dgm:t>
        <a:bodyPr/>
        <a:lstStyle/>
        <a:p>
          <a:endParaRPr lang="de-DE"/>
        </a:p>
      </dgm:t>
    </dgm:pt>
    <dgm:pt modelId="{038290E1-22A6-4EF8-A9D3-E770BCBE1011}" type="sibTrans" cxnId="{214BBB1E-1EEE-4EF7-9F86-5FA84FDEC70D}">
      <dgm:prSet/>
      <dgm:spPr/>
      <dgm:t>
        <a:bodyPr/>
        <a:lstStyle/>
        <a:p>
          <a:endParaRPr lang="de-DE"/>
        </a:p>
      </dgm:t>
    </dgm:pt>
    <dgm:pt modelId="{4DFBE67A-1BCF-4619-A682-3586022AC06C}">
      <dgm:prSet phldrT="[Text]"/>
      <dgm:spPr/>
      <dgm:t>
        <a:bodyPr/>
        <a:lstStyle/>
        <a:p>
          <a:r>
            <a:rPr lang="de-DE" dirty="0"/>
            <a:t>Auswertung des Experiments</a:t>
          </a:r>
        </a:p>
      </dgm:t>
    </dgm:pt>
    <dgm:pt modelId="{F3D9AD95-567B-4073-B42F-6760437E6D71}" type="parTrans" cxnId="{B70ABB76-0EF9-443B-88E3-2572DC9F13C8}">
      <dgm:prSet/>
      <dgm:spPr/>
      <dgm:t>
        <a:bodyPr/>
        <a:lstStyle/>
        <a:p>
          <a:endParaRPr lang="de-DE"/>
        </a:p>
      </dgm:t>
    </dgm:pt>
    <dgm:pt modelId="{8A03F50C-125A-43DC-BEAB-C970F5175DDC}" type="sibTrans" cxnId="{B70ABB76-0EF9-443B-88E3-2572DC9F13C8}">
      <dgm:prSet/>
      <dgm:spPr/>
      <dgm:t>
        <a:bodyPr/>
        <a:lstStyle/>
        <a:p>
          <a:endParaRPr lang="de-DE"/>
        </a:p>
      </dgm:t>
    </dgm:pt>
    <dgm:pt modelId="{64EA18E9-3FE3-4D3E-AE5B-83554B314EA9}">
      <dgm:prSet phldrT="[Text]"/>
      <dgm:spPr/>
      <dgm:t>
        <a:bodyPr/>
        <a:lstStyle/>
        <a:p>
          <a:r>
            <a:rPr lang="de-DE" dirty="0"/>
            <a:t>Formulierung einer Lösungsidee</a:t>
          </a:r>
        </a:p>
      </dgm:t>
    </dgm:pt>
    <dgm:pt modelId="{E965CCC4-4E52-40CA-9084-FAA75B215D02}" type="parTrans" cxnId="{FDD7CD62-D0EC-4153-B053-508805C70ABA}">
      <dgm:prSet/>
      <dgm:spPr/>
      <dgm:t>
        <a:bodyPr/>
        <a:lstStyle/>
        <a:p>
          <a:endParaRPr lang="de-DE"/>
        </a:p>
      </dgm:t>
    </dgm:pt>
    <dgm:pt modelId="{71445C8B-7A45-4968-A316-01A624347205}" type="sibTrans" cxnId="{FDD7CD62-D0EC-4153-B053-508805C70ABA}">
      <dgm:prSet/>
      <dgm:spPr/>
      <dgm:t>
        <a:bodyPr/>
        <a:lstStyle/>
        <a:p>
          <a:endParaRPr lang="de-DE"/>
        </a:p>
      </dgm:t>
    </dgm:pt>
    <dgm:pt modelId="{AC6E7406-5C60-634D-97BA-29FB24BE7282}" type="pres">
      <dgm:prSet presAssocID="{EA6ADAB5-4B3D-489D-913E-A42B0538FC0A}" presName="cycle" presStyleCnt="0">
        <dgm:presLayoutVars>
          <dgm:dir/>
          <dgm:resizeHandles val="exact"/>
        </dgm:presLayoutVars>
      </dgm:prSet>
      <dgm:spPr/>
    </dgm:pt>
    <dgm:pt modelId="{BAB1A65E-432D-FB4A-8902-9C1C2D16B557}" type="pres">
      <dgm:prSet presAssocID="{F0735CF4-5670-432C-B8F8-B9EA24C17C9F}" presName="dummy" presStyleCnt="0"/>
      <dgm:spPr/>
    </dgm:pt>
    <dgm:pt modelId="{A00F5913-CFAE-9A4C-80CB-C4F6AB05AD28}" type="pres">
      <dgm:prSet presAssocID="{F0735CF4-5670-432C-B8F8-B9EA24C17C9F}" presName="node" presStyleLbl="revTx" presStyleIdx="0" presStyleCnt="3">
        <dgm:presLayoutVars>
          <dgm:bulletEnabled val="1"/>
        </dgm:presLayoutVars>
      </dgm:prSet>
      <dgm:spPr/>
    </dgm:pt>
    <dgm:pt modelId="{CFD088C9-DB9B-2744-A4EE-4B52BF1420B2}" type="pres">
      <dgm:prSet presAssocID="{038290E1-22A6-4EF8-A9D3-E770BCBE1011}" presName="sibTrans" presStyleLbl="node1" presStyleIdx="0" presStyleCnt="3" custLinFactNeighborX="243" custLinFactNeighborY="-6083"/>
      <dgm:spPr/>
    </dgm:pt>
    <dgm:pt modelId="{AE895E5D-C92F-DD4A-9857-07721E94CBE5}" type="pres">
      <dgm:prSet presAssocID="{4DFBE67A-1BCF-4619-A682-3586022AC06C}" presName="dummy" presStyleCnt="0"/>
      <dgm:spPr/>
    </dgm:pt>
    <dgm:pt modelId="{17F21144-974A-C74B-9008-19F26BFCFAD3}" type="pres">
      <dgm:prSet presAssocID="{4DFBE67A-1BCF-4619-A682-3586022AC06C}" presName="node" presStyleLbl="revTx" presStyleIdx="1" presStyleCnt="3">
        <dgm:presLayoutVars>
          <dgm:bulletEnabled val="1"/>
        </dgm:presLayoutVars>
      </dgm:prSet>
      <dgm:spPr/>
    </dgm:pt>
    <dgm:pt modelId="{B30C119B-88FE-B646-BD1C-78D876E20CDB}" type="pres">
      <dgm:prSet presAssocID="{8A03F50C-125A-43DC-BEAB-C970F5175DDC}" presName="sibTrans" presStyleLbl="node1" presStyleIdx="1" presStyleCnt="3" custLinFactNeighborX="-3075" custLinFactNeighborY="-6195"/>
      <dgm:spPr/>
    </dgm:pt>
    <dgm:pt modelId="{B901AA9F-015D-2E44-AED8-59FBEF802425}" type="pres">
      <dgm:prSet presAssocID="{64EA18E9-3FE3-4D3E-AE5B-83554B314EA9}" presName="dummy" presStyleCnt="0"/>
      <dgm:spPr/>
    </dgm:pt>
    <dgm:pt modelId="{BD444539-4319-D248-82F9-96AE9E880295}" type="pres">
      <dgm:prSet presAssocID="{64EA18E9-3FE3-4D3E-AE5B-83554B314EA9}" presName="node" presStyleLbl="revTx" presStyleIdx="2" presStyleCnt="3">
        <dgm:presLayoutVars>
          <dgm:bulletEnabled val="1"/>
        </dgm:presLayoutVars>
      </dgm:prSet>
      <dgm:spPr/>
    </dgm:pt>
    <dgm:pt modelId="{19766C08-0E87-0341-9E48-5D7C3F7671DC}" type="pres">
      <dgm:prSet presAssocID="{71445C8B-7A45-4968-A316-01A624347205}" presName="sibTrans" presStyleLbl="node1" presStyleIdx="2" presStyleCnt="3" custLinFactNeighborX="243" custLinFactNeighborY="3124"/>
      <dgm:spPr/>
    </dgm:pt>
  </dgm:ptLst>
  <dgm:cxnLst>
    <dgm:cxn modelId="{214BBB1E-1EEE-4EF7-9F86-5FA84FDEC70D}" srcId="{EA6ADAB5-4B3D-489D-913E-A42B0538FC0A}" destId="{F0735CF4-5670-432C-B8F8-B9EA24C17C9F}" srcOrd="0" destOrd="0" parTransId="{C853D9A0-594A-4CBF-9EA3-D427558BFECB}" sibTransId="{038290E1-22A6-4EF8-A9D3-E770BCBE1011}"/>
    <dgm:cxn modelId="{7E2F2062-3B80-C54E-B618-55670D3EB696}" type="presOf" srcId="{4DFBE67A-1BCF-4619-A682-3586022AC06C}" destId="{17F21144-974A-C74B-9008-19F26BFCFAD3}" srcOrd="0" destOrd="0" presId="urn:microsoft.com/office/officeart/2005/8/layout/cycle1"/>
    <dgm:cxn modelId="{FDD7CD62-D0EC-4153-B053-508805C70ABA}" srcId="{EA6ADAB5-4B3D-489D-913E-A42B0538FC0A}" destId="{64EA18E9-3FE3-4D3E-AE5B-83554B314EA9}" srcOrd="2" destOrd="0" parTransId="{E965CCC4-4E52-40CA-9084-FAA75B215D02}" sibTransId="{71445C8B-7A45-4968-A316-01A624347205}"/>
    <dgm:cxn modelId="{B70ABB76-0EF9-443B-88E3-2572DC9F13C8}" srcId="{EA6ADAB5-4B3D-489D-913E-A42B0538FC0A}" destId="{4DFBE67A-1BCF-4619-A682-3586022AC06C}" srcOrd="1" destOrd="0" parTransId="{F3D9AD95-567B-4073-B42F-6760437E6D71}" sibTransId="{8A03F50C-125A-43DC-BEAB-C970F5175DDC}"/>
    <dgm:cxn modelId="{BFA4DA8C-A6C0-E44B-897E-ACA32A3618A6}" type="presOf" srcId="{64EA18E9-3FE3-4D3E-AE5B-83554B314EA9}" destId="{BD444539-4319-D248-82F9-96AE9E880295}" srcOrd="0" destOrd="0" presId="urn:microsoft.com/office/officeart/2005/8/layout/cycle1"/>
    <dgm:cxn modelId="{FBBF32B8-59D3-0C4B-9E38-2429DC087AA0}" type="presOf" srcId="{F0735CF4-5670-432C-B8F8-B9EA24C17C9F}" destId="{A00F5913-CFAE-9A4C-80CB-C4F6AB05AD28}" srcOrd="0" destOrd="0" presId="urn:microsoft.com/office/officeart/2005/8/layout/cycle1"/>
    <dgm:cxn modelId="{FCD584BA-6166-2F41-A453-E9CC476B37D1}" type="presOf" srcId="{EA6ADAB5-4B3D-489D-913E-A42B0538FC0A}" destId="{AC6E7406-5C60-634D-97BA-29FB24BE7282}" srcOrd="0" destOrd="0" presId="urn:microsoft.com/office/officeart/2005/8/layout/cycle1"/>
    <dgm:cxn modelId="{F15238C0-464E-134A-8498-0B99C329CA37}" type="presOf" srcId="{71445C8B-7A45-4968-A316-01A624347205}" destId="{19766C08-0E87-0341-9E48-5D7C3F7671DC}" srcOrd="0" destOrd="0" presId="urn:microsoft.com/office/officeart/2005/8/layout/cycle1"/>
    <dgm:cxn modelId="{1B7B83CE-B2CF-F34C-9406-26AF2F775DB3}" type="presOf" srcId="{038290E1-22A6-4EF8-A9D3-E770BCBE1011}" destId="{CFD088C9-DB9B-2744-A4EE-4B52BF1420B2}" srcOrd="0" destOrd="0" presId="urn:microsoft.com/office/officeart/2005/8/layout/cycle1"/>
    <dgm:cxn modelId="{F4E864F0-D479-A340-916B-2AA405E21995}" type="presOf" srcId="{8A03F50C-125A-43DC-BEAB-C970F5175DDC}" destId="{B30C119B-88FE-B646-BD1C-78D876E20CDB}" srcOrd="0" destOrd="0" presId="urn:microsoft.com/office/officeart/2005/8/layout/cycle1"/>
    <dgm:cxn modelId="{C596495E-A83F-3F4B-83AB-4FBD24F48959}" type="presParOf" srcId="{AC6E7406-5C60-634D-97BA-29FB24BE7282}" destId="{BAB1A65E-432D-FB4A-8902-9C1C2D16B557}" srcOrd="0" destOrd="0" presId="urn:microsoft.com/office/officeart/2005/8/layout/cycle1"/>
    <dgm:cxn modelId="{10F6DDF6-C7A6-F94F-9CB1-3F603FDC8672}" type="presParOf" srcId="{AC6E7406-5C60-634D-97BA-29FB24BE7282}" destId="{A00F5913-CFAE-9A4C-80CB-C4F6AB05AD28}" srcOrd="1" destOrd="0" presId="urn:microsoft.com/office/officeart/2005/8/layout/cycle1"/>
    <dgm:cxn modelId="{683D9EC7-9A4A-7B47-BFAF-076675437726}" type="presParOf" srcId="{AC6E7406-5C60-634D-97BA-29FB24BE7282}" destId="{CFD088C9-DB9B-2744-A4EE-4B52BF1420B2}" srcOrd="2" destOrd="0" presId="urn:microsoft.com/office/officeart/2005/8/layout/cycle1"/>
    <dgm:cxn modelId="{B8DC2D1C-AEC3-624D-AC8F-EAB1DD83964F}" type="presParOf" srcId="{AC6E7406-5C60-634D-97BA-29FB24BE7282}" destId="{AE895E5D-C92F-DD4A-9857-07721E94CBE5}" srcOrd="3" destOrd="0" presId="urn:microsoft.com/office/officeart/2005/8/layout/cycle1"/>
    <dgm:cxn modelId="{2B635061-4601-104A-96BF-2B32791C4536}" type="presParOf" srcId="{AC6E7406-5C60-634D-97BA-29FB24BE7282}" destId="{17F21144-974A-C74B-9008-19F26BFCFAD3}" srcOrd="4" destOrd="0" presId="urn:microsoft.com/office/officeart/2005/8/layout/cycle1"/>
    <dgm:cxn modelId="{C3BCA3EC-B223-D742-8436-FC3272BE9137}" type="presParOf" srcId="{AC6E7406-5C60-634D-97BA-29FB24BE7282}" destId="{B30C119B-88FE-B646-BD1C-78D876E20CDB}" srcOrd="5" destOrd="0" presId="urn:microsoft.com/office/officeart/2005/8/layout/cycle1"/>
    <dgm:cxn modelId="{6E9ADBA9-9F0F-F847-935F-A40FA3CED03F}" type="presParOf" srcId="{AC6E7406-5C60-634D-97BA-29FB24BE7282}" destId="{B901AA9F-015D-2E44-AED8-59FBEF802425}" srcOrd="6" destOrd="0" presId="urn:microsoft.com/office/officeart/2005/8/layout/cycle1"/>
    <dgm:cxn modelId="{8C63D396-AE58-DE4A-A67B-9F8873AE5C84}" type="presParOf" srcId="{AC6E7406-5C60-634D-97BA-29FB24BE7282}" destId="{BD444539-4319-D248-82F9-96AE9E880295}" srcOrd="7" destOrd="0" presId="urn:microsoft.com/office/officeart/2005/8/layout/cycle1"/>
    <dgm:cxn modelId="{A3B0DA74-E87C-E240-8C5B-F024BCF3824F}" type="presParOf" srcId="{AC6E7406-5C60-634D-97BA-29FB24BE7282}" destId="{19766C08-0E87-0341-9E48-5D7C3F7671DC}" srcOrd="8" destOrd="0" presId="urn:microsoft.com/office/officeart/2005/8/layout/cycle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A2BA037C-78D5-2C4D-8FBE-40E7405AC5D2}" type="doc">
      <dgm:prSet loTypeId="urn:microsoft.com/office/officeart/2005/8/layout/vList2" loCatId="" qsTypeId="urn:microsoft.com/office/officeart/2005/8/quickstyle/simple3" qsCatId="simple" csTypeId="urn:microsoft.com/office/officeart/2005/8/colors/accent1_2" csCatId="accent1" phldr="1"/>
      <dgm:spPr/>
      <dgm:t>
        <a:bodyPr/>
        <a:lstStyle/>
        <a:p>
          <a:endParaRPr lang="en-GB"/>
        </a:p>
      </dgm:t>
    </dgm:pt>
    <dgm:pt modelId="{DAF8C75F-DA04-A244-94CF-9598AA69BC59}">
      <dgm:prSet phldrT="[Text]"/>
      <dgm:spPr/>
      <dgm:t>
        <a:bodyPr/>
        <a:lstStyle/>
        <a:p>
          <a:r>
            <a:rPr lang="de-DE" dirty="0"/>
            <a:t>a) Binäre Klassifikation mit anschließender Unsicherheitsschätzung</a:t>
          </a:r>
          <a:endParaRPr lang="en-GB" dirty="0"/>
        </a:p>
      </dgm:t>
    </dgm:pt>
    <dgm:pt modelId="{CF710AFB-979F-9C40-9E48-0B0ECF4C1A3F}" type="parTrans" cxnId="{0B5518CF-0192-BA42-AC2F-9F7783C3423B}">
      <dgm:prSet/>
      <dgm:spPr/>
      <dgm:t>
        <a:bodyPr/>
        <a:lstStyle/>
        <a:p>
          <a:endParaRPr lang="en-GB"/>
        </a:p>
      </dgm:t>
    </dgm:pt>
    <dgm:pt modelId="{98D30922-D3D8-8945-A0A4-9054507659A2}" type="sibTrans" cxnId="{0B5518CF-0192-BA42-AC2F-9F7783C3423B}">
      <dgm:prSet/>
      <dgm:spPr/>
      <dgm:t>
        <a:bodyPr/>
        <a:lstStyle/>
        <a:p>
          <a:endParaRPr lang="en-GB"/>
        </a:p>
      </dgm:t>
    </dgm:pt>
    <dgm:pt modelId="{BF976376-8662-4947-BB6D-9FBF6100EEDA}">
      <dgm:prSet phldrT="[Text]"/>
      <dgm:spPr/>
      <dgm:t>
        <a:bodyPr/>
        <a:lstStyle/>
        <a:p>
          <a:r>
            <a:rPr lang="en-GB" dirty="0" err="1"/>
            <a:t>Klassifikation</a:t>
          </a:r>
          <a:r>
            <a:rPr lang="en-GB" dirty="0"/>
            <a:t>: </a:t>
          </a:r>
          <a:r>
            <a:rPr lang="en-GB" i="1" dirty="0"/>
            <a:t>normal</a:t>
          </a:r>
          <a:r>
            <a:rPr lang="en-GB" dirty="0"/>
            <a:t> </a:t>
          </a:r>
          <a:r>
            <a:rPr lang="en-GB" dirty="0" err="1"/>
            <a:t>oder</a:t>
          </a:r>
          <a:r>
            <a:rPr lang="en-GB" dirty="0"/>
            <a:t> </a:t>
          </a:r>
          <a:r>
            <a:rPr lang="en-GB" i="1" dirty="0"/>
            <a:t>reduced</a:t>
          </a:r>
        </a:p>
      </dgm:t>
    </dgm:pt>
    <dgm:pt modelId="{018D4EAB-20AD-1745-891E-C2EBC3306B5C}" type="parTrans" cxnId="{B9223C9E-4C49-D843-84DC-E7828BDD96AB}">
      <dgm:prSet/>
      <dgm:spPr/>
      <dgm:t>
        <a:bodyPr/>
        <a:lstStyle/>
        <a:p>
          <a:endParaRPr lang="en-GB"/>
        </a:p>
      </dgm:t>
    </dgm:pt>
    <dgm:pt modelId="{79F30AE9-7DCE-1F4C-8ECC-30415AD051ED}" type="sibTrans" cxnId="{B9223C9E-4C49-D843-84DC-E7828BDD96AB}">
      <dgm:prSet/>
      <dgm:spPr/>
      <dgm:t>
        <a:bodyPr/>
        <a:lstStyle/>
        <a:p>
          <a:endParaRPr lang="en-GB"/>
        </a:p>
      </dgm:t>
    </dgm:pt>
    <dgm:pt modelId="{04E7820F-FB68-1F45-AB71-3FAB9312F515}">
      <dgm:prSet phldrT="[Text]"/>
      <dgm:spPr/>
      <dgm:t>
        <a:bodyPr/>
        <a:lstStyle/>
        <a:p>
          <a:r>
            <a:rPr lang="de-DE" dirty="0"/>
            <a:t>b) Klassifikation mit 3 Klassen</a:t>
          </a:r>
          <a:endParaRPr lang="en-GB" dirty="0"/>
        </a:p>
      </dgm:t>
    </dgm:pt>
    <dgm:pt modelId="{7A708B33-3AA8-A34E-8433-6F09A033A2B9}" type="parTrans" cxnId="{A56B2D6F-7869-C144-84B2-A68D26337FCC}">
      <dgm:prSet/>
      <dgm:spPr/>
      <dgm:t>
        <a:bodyPr/>
        <a:lstStyle/>
        <a:p>
          <a:endParaRPr lang="en-GB"/>
        </a:p>
      </dgm:t>
    </dgm:pt>
    <dgm:pt modelId="{A382F3AF-B57D-9944-9489-2729DBC9F6B5}" type="sibTrans" cxnId="{A56B2D6F-7869-C144-84B2-A68D26337FCC}">
      <dgm:prSet/>
      <dgm:spPr/>
      <dgm:t>
        <a:bodyPr/>
        <a:lstStyle/>
        <a:p>
          <a:endParaRPr lang="en-GB"/>
        </a:p>
      </dgm:t>
    </dgm:pt>
    <dgm:pt modelId="{D54ED588-698A-5645-9135-9822A5EA9D71}">
      <dgm:prSet phldrT="[Text]"/>
      <dgm:spPr/>
      <dgm:t>
        <a:bodyPr/>
        <a:lstStyle/>
        <a:p>
          <a:r>
            <a:rPr lang="en-GB" dirty="0" err="1"/>
            <a:t>Klassifikation</a:t>
          </a:r>
          <a:r>
            <a:rPr lang="en-GB" dirty="0"/>
            <a:t> </a:t>
          </a:r>
          <a:r>
            <a:rPr lang="en-GB" dirty="0" err="1"/>
            <a:t>einer</a:t>
          </a:r>
          <a:r>
            <a:rPr lang="en-GB" dirty="0"/>
            <a:t> </a:t>
          </a:r>
          <a:r>
            <a:rPr lang="en-GB" b="1" dirty="0"/>
            <a:t>nominal</a:t>
          </a:r>
          <a:r>
            <a:rPr lang="en-GB" dirty="0"/>
            <a:t> </a:t>
          </a:r>
          <a:r>
            <a:rPr lang="en-GB" dirty="0" err="1"/>
            <a:t>skalierten</a:t>
          </a:r>
          <a:r>
            <a:rPr lang="en-GB" dirty="0"/>
            <a:t> Variable</a:t>
          </a:r>
        </a:p>
      </dgm:t>
    </dgm:pt>
    <dgm:pt modelId="{7CE6A146-5655-F842-B934-54526F8E71FD}" type="parTrans" cxnId="{903255C7-64BD-1748-91D9-F9AF199A1C8B}">
      <dgm:prSet/>
      <dgm:spPr/>
      <dgm:t>
        <a:bodyPr/>
        <a:lstStyle/>
        <a:p>
          <a:endParaRPr lang="en-GB"/>
        </a:p>
      </dgm:t>
    </dgm:pt>
    <dgm:pt modelId="{BCB0DB1F-E26F-D249-A633-CDBD62F82F4D}" type="sibTrans" cxnId="{903255C7-64BD-1748-91D9-F9AF199A1C8B}">
      <dgm:prSet/>
      <dgm:spPr/>
      <dgm:t>
        <a:bodyPr/>
        <a:lstStyle/>
        <a:p>
          <a:endParaRPr lang="en-GB"/>
        </a:p>
      </dgm:t>
    </dgm:pt>
    <dgm:pt modelId="{E45B3DC0-5A04-3848-BA05-D1F8637DE9C3}">
      <dgm:prSet/>
      <dgm:spPr/>
      <dgm:t>
        <a:bodyPr/>
        <a:lstStyle/>
        <a:p>
          <a:r>
            <a:rPr lang="en-GB" dirty="0" err="1"/>
            <a:t>Klasse</a:t>
          </a:r>
          <a:r>
            <a:rPr lang="en-GB" dirty="0"/>
            <a:t> </a:t>
          </a:r>
          <a:r>
            <a:rPr lang="en-GB" dirty="0" err="1"/>
            <a:t>wird</a:t>
          </a:r>
          <a:r>
            <a:rPr lang="en-GB" dirty="0"/>
            <a:t> </a:t>
          </a:r>
          <a:r>
            <a:rPr lang="en-GB" dirty="0" err="1"/>
            <a:t>aus</a:t>
          </a:r>
          <a:r>
            <a:rPr lang="en-GB" dirty="0"/>
            <a:t> den </a:t>
          </a:r>
          <a:r>
            <a:rPr lang="en-GB" dirty="0" err="1"/>
            <a:t>Sitzungslabels</a:t>
          </a:r>
          <a:r>
            <a:rPr lang="en-GB" dirty="0"/>
            <a:t> und </a:t>
          </a:r>
          <a:r>
            <a:rPr lang="en-GB" dirty="0" err="1"/>
            <a:t>finalen</a:t>
          </a:r>
          <a:r>
            <a:rPr lang="en-GB" dirty="0"/>
            <a:t> Labels der </a:t>
          </a:r>
          <a:r>
            <a:rPr lang="en-GB" dirty="0" err="1"/>
            <a:t>Spezialisten</a:t>
          </a:r>
          <a:r>
            <a:rPr lang="en-GB" dirty="0"/>
            <a:t> </a:t>
          </a:r>
          <a:r>
            <a:rPr lang="en-GB" dirty="0" err="1"/>
            <a:t>durch</a:t>
          </a:r>
          <a:r>
            <a:rPr lang="en-GB" dirty="0"/>
            <a:t> </a:t>
          </a:r>
          <a:r>
            <a:rPr lang="en-GB" dirty="0" err="1"/>
            <a:t>Fallunterscheidung</a:t>
          </a:r>
          <a:r>
            <a:rPr lang="en-GB" dirty="0"/>
            <a:t> </a:t>
          </a:r>
          <a:r>
            <a:rPr lang="en-GB" dirty="0" err="1"/>
            <a:t>berechnet</a:t>
          </a:r>
          <a:endParaRPr lang="en-GB" dirty="0"/>
        </a:p>
      </dgm:t>
    </dgm:pt>
    <dgm:pt modelId="{BBED82D7-8363-4A48-A1B9-B7B142D9D0DD}" type="parTrans" cxnId="{1F6678CF-AF8F-E345-9ACA-068DA747AE64}">
      <dgm:prSet/>
      <dgm:spPr/>
      <dgm:t>
        <a:bodyPr/>
        <a:lstStyle/>
        <a:p>
          <a:endParaRPr lang="en-GB"/>
        </a:p>
      </dgm:t>
    </dgm:pt>
    <dgm:pt modelId="{D1799462-9403-8041-8AA0-669CCE4D46D5}" type="sibTrans" cxnId="{1F6678CF-AF8F-E345-9ACA-068DA747AE64}">
      <dgm:prSet/>
      <dgm:spPr/>
      <dgm:t>
        <a:bodyPr/>
        <a:lstStyle/>
        <a:p>
          <a:endParaRPr lang="en-GB"/>
        </a:p>
      </dgm:t>
    </dgm:pt>
    <dgm:pt modelId="{33DDB5A4-50D7-7048-B18F-3A2D590B0554}">
      <dgm:prSet/>
      <dgm:spPr/>
      <dgm:t>
        <a:bodyPr/>
        <a:lstStyle/>
        <a:p>
          <a:r>
            <a:rPr lang="en-GB" dirty="0" err="1"/>
            <a:t>Klassifikation</a:t>
          </a:r>
          <a:r>
            <a:rPr lang="en-GB" dirty="0"/>
            <a:t> </a:t>
          </a:r>
          <a:r>
            <a:rPr lang="en-GB" dirty="0" err="1"/>
            <a:t>einer</a:t>
          </a:r>
          <a:r>
            <a:rPr lang="en-GB" dirty="0"/>
            <a:t> </a:t>
          </a:r>
          <a:r>
            <a:rPr lang="en-GB" b="1" dirty="0"/>
            <a:t>ordinal</a:t>
          </a:r>
          <a:r>
            <a:rPr lang="en-GB" dirty="0"/>
            <a:t> </a:t>
          </a:r>
          <a:r>
            <a:rPr lang="en-GB" dirty="0" err="1"/>
            <a:t>skalierten</a:t>
          </a:r>
          <a:r>
            <a:rPr lang="en-GB" dirty="0"/>
            <a:t> Variable</a:t>
          </a:r>
        </a:p>
      </dgm:t>
    </dgm:pt>
    <dgm:pt modelId="{8A837854-4476-8E44-B1E4-A0ACC733F07D}" type="parTrans" cxnId="{5685124F-CAE1-F640-9121-4D9A531C9EDF}">
      <dgm:prSet/>
      <dgm:spPr/>
      <dgm:t>
        <a:bodyPr/>
        <a:lstStyle/>
        <a:p>
          <a:endParaRPr lang="en-GB"/>
        </a:p>
      </dgm:t>
    </dgm:pt>
    <dgm:pt modelId="{2174F9B3-21B3-464A-AAB7-C0F53E9A9E18}" type="sibTrans" cxnId="{5685124F-CAE1-F640-9121-4D9A531C9EDF}">
      <dgm:prSet/>
      <dgm:spPr/>
      <dgm:t>
        <a:bodyPr/>
        <a:lstStyle/>
        <a:p>
          <a:endParaRPr lang="en-GB"/>
        </a:p>
      </dgm:t>
    </dgm:pt>
    <dgm:pt modelId="{313DC950-2672-2144-8759-F4FECF990926}">
      <dgm:prSet phldrT="[Text]"/>
      <dgm:spPr/>
      <dgm:t>
        <a:bodyPr/>
        <a:lstStyle/>
        <a:p>
          <a:r>
            <a:rPr lang="en-GB" i="1" dirty="0"/>
            <a:t>normal</a:t>
          </a:r>
        </a:p>
      </dgm:t>
    </dgm:pt>
    <dgm:pt modelId="{481D36EF-9EE8-4C44-BCB9-D63A59111C46}" type="parTrans" cxnId="{FA943F92-CAC2-8F44-BC55-8360AF374CE6}">
      <dgm:prSet/>
      <dgm:spPr/>
      <dgm:t>
        <a:bodyPr/>
        <a:lstStyle/>
        <a:p>
          <a:endParaRPr lang="en-GB"/>
        </a:p>
      </dgm:t>
    </dgm:pt>
    <dgm:pt modelId="{9B2F7E0C-2DEC-CC42-ACC5-8D4D2F16439F}" type="sibTrans" cxnId="{FA943F92-CAC2-8F44-BC55-8360AF374CE6}">
      <dgm:prSet/>
      <dgm:spPr/>
      <dgm:t>
        <a:bodyPr/>
        <a:lstStyle/>
        <a:p>
          <a:endParaRPr lang="en-GB"/>
        </a:p>
      </dgm:t>
    </dgm:pt>
    <dgm:pt modelId="{CFE8574F-1767-6648-9D70-7AF3EF447795}">
      <dgm:prSet phldrT="[Text]"/>
      <dgm:spPr/>
      <dgm:t>
        <a:bodyPr/>
        <a:lstStyle/>
        <a:p>
          <a:r>
            <a:rPr lang="en-GB" i="1" dirty="0"/>
            <a:t>uncertain</a:t>
          </a:r>
          <a:r>
            <a:rPr lang="en-GB" dirty="0"/>
            <a:t> (-&gt; </a:t>
          </a:r>
          <a:r>
            <a:rPr lang="en-GB" dirty="0" err="1"/>
            <a:t>Spezialisten</a:t>
          </a:r>
          <a:r>
            <a:rPr lang="en-GB" dirty="0"/>
            <a:t> final </a:t>
          </a:r>
          <a:r>
            <a:rPr lang="en-GB" dirty="0" err="1"/>
            <a:t>nicht</a:t>
          </a:r>
          <a:r>
            <a:rPr lang="en-GB" dirty="0"/>
            <a:t> </a:t>
          </a:r>
          <a:r>
            <a:rPr lang="en-GB" dirty="0" err="1"/>
            <a:t>einig</a:t>
          </a:r>
          <a:r>
            <a:rPr lang="en-GB" dirty="0"/>
            <a:t>)  </a:t>
          </a:r>
        </a:p>
      </dgm:t>
    </dgm:pt>
    <dgm:pt modelId="{7AAFDE02-AA8A-9A4E-A5F8-C1C381133D56}" type="parTrans" cxnId="{5ED33B95-E9DB-614B-B586-160BA0BF8FA3}">
      <dgm:prSet/>
      <dgm:spPr/>
      <dgm:t>
        <a:bodyPr/>
        <a:lstStyle/>
        <a:p>
          <a:endParaRPr lang="en-GB"/>
        </a:p>
      </dgm:t>
    </dgm:pt>
    <dgm:pt modelId="{2F8CDB67-23A3-3242-A61C-7DD183ECAD39}" type="sibTrans" cxnId="{5ED33B95-E9DB-614B-B586-160BA0BF8FA3}">
      <dgm:prSet/>
      <dgm:spPr/>
      <dgm:t>
        <a:bodyPr/>
        <a:lstStyle/>
        <a:p>
          <a:endParaRPr lang="en-GB"/>
        </a:p>
      </dgm:t>
    </dgm:pt>
    <dgm:pt modelId="{10BA7EF3-EF0D-7647-ACAA-95C1FA245AC0}">
      <dgm:prSet/>
      <dgm:spPr/>
      <dgm:t>
        <a:bodyPr/>
        <a:lstStyle/>
        <a:p>
          <a:r>
            <a:rPr lang="de-DE" dirty="0"/>
            <a:t>c) Klassifikation mit 7 Klassen</a:t>
          </a:r>
        </a:p>
      </dgm:t>
    </dgm:pt>
    <dgm:pt modelId="{F312CB91-4DCA-054F-8E70-CD8323A2DF8A}" type="sibTrans" cxnId="{C498EDFE-E88C-164A-8BE4-5685019A2EBC}">
      <dgm:prSet/>
      <dgm:spPr/>
      <dgm:t>
        <a:bodyPr/>
        <a:lstStyle/>
        <a:p>
          <a:endParaRPr lang="en-GB"/>
        </a:p>
      </dgm:t>
    </dgm:pt>
    <dgm:pt modelId="{69FC299B-8CA4-914F-85BD-0A3B349BAAE2}" type="parTrans" cxnId="{C498EDFE-E88C-164A-8BE4-5685019A2EBC}">
      <dgm:prSet/>
      <dgm:spPr/>
      <dgm:t>
        <a:bodyPr/>
        <a:lstStyle/>
        <a:p>
          <a:endParaRPr lang="en-GB"/>
        </a:p>
      </dgm:t>
    </dgm:pt>
    <dgm:pt modelId="{4FD82DFC-14A4-604D-ADF8-9F730E863377}">
      <dgm:prSet/>
      <dgm:spPr/>
      <dgm:t>
        <a:bodyPr/>
        <a:lstStyle/>
        <a:p>
          <a:r>
            <a:rPr lang="en-GB" i="1" dirty="0"/>
            <a:t>most likely normal</a:t>
          </a:r>
        </a:p>
      </dgm:t>
    </dgm:pt>
    <dgm:pt modelId="{27958C12-85A9-D94E-9FAC-61F361B148BD}" type="parTrans" cxnId="{CD2771EA-7175-2441-9DE7-2B355F17DCEB}">
      <dgm:prSet/>
      <dgm:spPr/>
      <dgm:t>
        <a:bodyPr/>
        <a:lstStyle/>
        <a:p>
          <a:endParaRPr lang="en-GB"/>
        </a:p>
      </dgm:t>
    </dgm:pt>
    <dgm:pt modelId="{D39BD040-CB65-C745-A426-0E6C12B6B6AE}" type="sibTrans" cxnId="{CD2771EA-7175-2441-9DE7-2B355F17DCEB}">
      <dgm:prSet/>
      <dgm:spPr/>
      <dgm:t>
        <a:bodyPr/>
        <a:lstStyle/>
        <a:p>
          <a:endParaRPr lang="en-GB"/>
        </a:p>
      </dgm:t>
    </dgm:pt>
    <dgm:pt modelId="{A1CF601A-2852-5142-9037-1F4B7FCF90AB}">
      <dgm:prSet phldrT="[Text]"/>
      <dgm:spPr/>
      <dgm:t>
        <a:bodyPr/>
        <a:lstStyle/>
        <a:p>
          <a:r>
            <a:rPr lang="en-GB" i="1" dirty="0"/>
            <a:t>reduced</a:t>
          </a:r>
          <a:r>
            <a:rPr lang="en-GB" dirty="0"/>
            <a:t> (Parkinson)</a:t>
          </a:r>
        </a:p>
      </dgm:t>
    </dgm:pt>
    <dgm:pt modelId="{32B1ADAC-F0F3-424D-92A1-82A262D18928}" type="parTrans" cxnId="{80B33065-5416-C648-A821-BDD464C98F35}">
      <dgm:prSet/>
      <dgm:spPr/>
      <dgm:t>
        <a:bodyPr/>
        <a:lstStyle/>
        <a:p>
          <a:endParaRPr lang="en-GB"/>
        </a:p>
      </dgm:t>
    </dgm:pt>
    <dgm:pt modelId="{B0571D3C-CC84-F444-B9F5-F6C92E1FF002}" type="sibTrans" cxnId="{80B33065-5416-C648-A821-BDD464C98F35}">
      <dgm:prSet/>
      <dgm:spPr/>
      <dgm:t>
        <a:bodyPr/>
        <a:lstStyle/>
        <a:p>
          <a:endParaRPr lang="en-GB"/>
        </a:p>
      </dgm:t>
    </dgm:pt>
    <dgm:pt modelId="{022345F7-3BB3-BB46-A1EB-B884FEBC14F8}">
      <dgm:prSet/>
      <dgm:spPr/>
      <dgm:t>
        <a:bodyPr/>
        <a:lstStyle/>
        <a:p>
          <a:r>
            <a:rPr lang="en-GB" i="1" dirty="0"/>
            <a:t>probably normal</a:t>
          </a:r>
        </a:p>
      </dgm:t>
    </dgm:pt>
    <dgm:pt modelId="{AF2283CA-44AB-BD42-8F68-066C882549DE}" type="parTrans" cxnId="{33127458-60AE-9440-B196-488A95A8DA33}">
      <dgm:prSet/>
      <dgm:spPr/>
      <dgm:t>
        <a:bodyPr/>
        <a:lstStyle/>
        <a:p>
          <a:endParaRPr lang="en-GB"/>
        </a:p>
      </dgm:t>
    </dgm:pt>
    <dgm:pt modelId="{794A8D95-6BAA-3249-BB84-0EE10117F585}" type="sibTrans" cxnId="{33127458-60AE-9440-B196-488A95A8DA33}">
      <dgm:prSet/>
      <dgm:spPr/>
      <dgm:t>
        <a:bodyPr/>
        <a:lstStyle/>
        <a:p>
          <a:endParaRPr lang="en-GB"/>
        </a:p>
      </dgm:t>
    </dgm:pt>
    <dgm:pt modelId="{889F11B2-67A8-0D4E-A1EA-0F8C13692152}">
      <dgm:prSet/>
      <dgm:spPr/>
      <dgm:t>
        <a:bodyPr/>
        <a:lstStyle/>
        <a:p>
          <a:r>
            <a:rPr lang="en-GB" i="1" dirty="0"/>
            <a:t>more likely normal than reduced</a:t>
          </a:r>
        </a:p>
      </dgm:t>
    </dgm:pt>
    <dgm:pt modelId="{D8D5AC1C-F10E-FA40-80FB-869F94FD75F8}" type="parTrans" cxnId="{B4F5F8E8-D86E-DE4A-B5F9-C4BEC4FB766B}">
      <dgm:prSet/>
      <dgm:spPr/>
      <dgm:t>
        <a:bodyPr/>
        <a:lstStyle/>
        <a:p>
          <a:endParaRPr lang="en-GB"/>
        </a:p>
      </dgm:t>
    </dgm:pt>
    <dgm:pt modelId="{49C2EAAD-2E0C-8A44-9F09-EBBD2D690BD9}" type="sibTrans" cxnId="{B4F5F8E8-D86E-DE4A-B5F9-C4BEC4FB766B}">
      <dgm:prSet/>
      <dgm:spPr/>
      <dgm:t>
        <a:bodyPr/>
        <a:lstStyle/>
        <a:p>
          <a:endParaRPr lang="en-GB"/>
        </a:p>
      </dgm:t>
    </dgm:pt>
    <dgm:pt modelId="{B700BFE7-F306-9849-9A9B-36FD404F1B11}">
      <dgm:prSet/>
      <dgm:spPr/>
      <dgm:t>
        <a:bodyPr/>
        <a:lstStyle/>
        <a:p>
          <a:r>
            <a:rPr lang="en-GB" i="1" dirty="0"/>
            <a:t>uncertain</a:t>
          </a:r>
        </a:p>
      </dgm:t>
    </dgm:pt>
    <dgm:pt modelId="{1C31D47F-4C96-2241-B864-9ED159B2E822}" type="parTrans" cxnId="{C9D7A6B8-9670-7242-B72F-56FD9BACFB54}">
      <dgm:prSet/>
      <dgm:spPr/>
      <dgm:t>
        <a:bodyPr/>
        <a:lstStyle/>
        <a:p>
          <a:endParaRPr lang="en-GB"/>
        </a:p>
      </dgm:t>
    </dgm:pt>
    <dgm:pt modelId="{BB28A60C-A4A0-1543-B9CE-4B8BB2938772}" type="sibTrans" cxnId="{C9D7A6B8-9670-7242-B72F-56FD9BACFB54}">
      <dgm:prSet/>
      <dgm:spPr/>
      <dgm:t>
        <a:bodyPr/>
        <a:lstStyle/>
        <a:p>
          <a:endParaRPr lang="en-GB"/>
        </a:p>
      </dgm:t>
    </dgm:pt>
    <dgm:pt modelId="{055A4A7D-46EC-B54E-B1DE-4FAA884EF39E}">
      <dgm:prSet/>
      <dgm:spPr/>
      <dgm:t>
        <a:bodyPr/>
        <a:lstStyle/>
        <a:p>
          <a:r>
            <a:rPr lang="en-GB" i="1" dirty="0"/>
            <a:t>probably reduced</a:t>
          </a:r>
        </a:p>
      </dgm:t>
    </dgm:pt>
    <dgm:pt modelId="{84A8577F-F125-9741-B83C-8B15311FA96D}" type="parTrans" cxnId="{32FD8BD1-CD76-5143-ABDB-0ADA090EB93D}">
      <dgm:prSet/>
      <dgm:spPr/>
      <dgm:t>
        <a:bodyPr/>
        <a:lstStyle/>
        <a:p>
          <a:endParaRPr lang="en-GB"/>
        </a:p>
      </dgm:t>
    </dgm:pt>
    <dgm:pt modelId="{B5AEDE8B-D941-C14E-8659-2B01E285CED1}" type="sibTrans" cxnId="{32FD8BD1-CD76-5143-ABDB-0ADA090EB93D}">
      <dgm:prSet/>
      <dgm:spPr/>
      <dgm:t>
        <a:bodyPr/>
        <a:lstStyle/>
        <a:p>
          <a:endParaRPr lang="en-GB"/>
        </a:p>
      </dgm:t>
    </dgm:pt>
    <dgm:pt modelId="{C6128856-4EC0-6945-8A7C-FA41981B83F8}">
      <dgm:prSet/>
      <dgm:spPr/>
      <dgm:t>
        <a:bodyPr/>
        <a:lstStyle/>
        <a:p>
          <a:r>
            <a:rPr lang="en-GB" i="1" dirty="0"/>
            <a:t>more likely reduced than normal</a:t>
          </a:r>
        </a:p>
      </dgm:t>
    </dgm:pt>
    <dgm:pt modelId="{074D0CA3-95FB-5B45-A6D6-CA9E13E70157}" type="parTrans" cxnId="{BF1811E0-8B1B-CA40-A45B-F3B8198743DE}">
      <dgm:prSet/>
      <dgm:spPr/>
      <dgm:t>
        <a:bodyPr/>
        <a:lstStyle/>
        <a:p>
          <a:endParaRPr lang="en-GB"/>
        </a:p>
      </dgm:t>
    </dgm:pt>
    <dgm:pt modelId="{EBAC275F-0575-0B4F-8A38-BB887806A7C1}" type="sibTrans" cxnId="{BF1811E0-8B1B-CA40-A45B-F3B8198743DE}">
      <dgm:prSet/>
      <dgm:spPr/>
      <dgm:t>
        <a:bodyPr/>
        <a:lstStyle/>
        <a:p>
          <a:endParaRPr lang="en-GB"/>
        </a:p>
      </dgm:t>
    </dgm:pt>
    <dgm:pt modelId="{8C2A8C6D-0EBD-4E4A-8F96-CF0455946F24}">
      <dgm:prSet/>
      <dgm:spPr/>
      <dgm:t>
        <a:bodyPr/>
        <a:lstStyle/>
        <a:p>
          <a:r>
            <a:rPr lang="en-GB" i="1" dirty="0"/>
            <a:t>most likely reduced</a:t>
          </a:r>
        </a:p>
      </dgm:t>
    </dgm:pt>
    <dgm:pt modelId="{247E9C6D-8EA4-204C-AE88-E49A05365428}" type="parTrans" cxnId="{1368CDDE-5854-CF45-853F-3BBD4FB89EEE}">
      <dgm:prSet/>
      <dgm:spPr/>
      <dgm:t>
        <a:bodyPr/>
        <a:lstStyle/>
        <a:p>
          <a:endParaRPr lang="en-GB"/>
        </a:p>
      </dgm:t>
    </dgm:pt>
    <dgm:pt modelId="{5BDC34D2-BE0B-A74B-8CA8-2F6A0159D674}" type="sibTrans" cxnId="{1368CDDE-5854-CF45-853F-3BBD4FB89EEE}">
      <dgm:prSet/>
      <dgm:spPr/>
      <dgm:t>
        <a:bodyPr/>
        <a:lstStyle/>
        <a:p>
          <a:endParaRPr lang="en-GB"/>
        </a:p>
      </dgm:t>
    </dgm:pt>
    <dgm:pt modelId="{F67A4748-9F03-F14E-9CED-7826B7DA3B8F}">
      <dgm:prSet phldrT="[Text]"/>
      <dgm:spPr/>
      <dgm:t>
        <a:bodyPr/>
        <a:lstStyle/>
        <a:p>
          <a:r>
            <a:rPr lang="en-GB" dirty="0"/>
            <a:t>Sigmoid </a:t>
          </a:r>
          <a:r>
            <a:rPr lang="en-GB" dirty="0" err="1"/>
            <a:t>Funktionswert</a:t>
          </a:r>
          <a:r>
            <a:rPr lang="en-GB" dirty="0"/>
            <a:t> </a:t>
          </a:r>
          <a:r>
            <a:rPr lang="en-GB" dirty="0" err="1"/>
            <a:t>nutzen</a:t>
          </a:r>
          <a:r>
            <a:rPr lang="en-GB" dirty="0"/>
            <a:t>, um </a:t>
          </a:r>
          <a:r>
            <a:rPr lang="en-GB" dirty="0" err="1"/>
            <a:t>Aussage</a:t>
          </a:r>
          <a:r>
            <a:rPr lang="en-GB" dirty="0"/>
            <a:t> </a:t>
          </a:r>
          <a:r>
            <a:rPr lang="en-GB" dirty="0" err="1"/>
            <a:t>über</a:t>
          </a:r>
          <a:r>
            <a:rPr lang="en-GB" dirty="0"/>
            <a:t> </a:t>
          </a:r>
          <a:r>
            <a:rPr lang="en-GB" dirty="0" err="1"/>
            <a:t>Unsicherheit</a:t>
          </a:r>
          <a:r>
            <a:rPr lang="en-GB" dirty="0"/>
            <a:t> </a:t>
          </a:r>
          <a:r>
            <a:rPr lang="en-GB" dirty="0" err="1"/>
            <a:t>zu</a:t>
          </a:r>
          <a:r>
            <a:rPr lang="en-GB" dirty="0"/>
            <a:t> </a:t>
          </a:r>
          <a:r>
            <a:rPr lang="en-GB" dirty="0" err="1"/>
            <a:t>treffen</a:t>
          </a:r>
          <a:r>
            <a:rPr lang="en-GB" dirty="0"/>
            <a:t> </a:t>
          </a:r>
        </a:p>
      </dgm:t>
    </dgm:pt>
    <dgm:pt modelId="{C1816967-D813-274C-AFD8-892BED39010B}" type="parTrans" cxnId="{29B7F5CC-F7F2-F740-A48D-6E2D263499AB}">
      <dgm:prSet/>
      <dgm:spPr/>
      <dgm:t>
        <a:bodyPr/>
        <a:lstStyle/>
        <a:p>
          <a:endParaRPr lang="en-GB"/>
        </a:p>
      </dgm:t>
    </dgm:pt>
    <dgm:pt modelId="{F05B50A7-A385-5845-83FB-0EE35892B2A9}" type="sibTrans" cxnId="{29B7F5CC-F7F2-F740-A48D-6E2D263499AB}">
      <dgm:prSet/>
      <dgm:spPr/>
      <dgm:t>
        <a:bodyPr/>
        <a:lstStyle/>
        <a:p>
          <a:endParaRPr lang="en-GB"/>
        </a:p>
      </dgm:t>
    </dgm:pt>
    <dgm:pt modelId="{AFB725EA-3F43-3D43-80E4-5F628BD0F0C9}" type="pres">
      <dgm:prSet presAssocID="{A2BA037C-78D5-2C4D-8FBE-40E7405AC5D2}" presName="linear" presStyleCnt="0">
        <dgm:presLayoutVars>
          <dgm:animLvl val="lvl"/>
          <dgm:resizeHandles val="exact"/>
        </dgm:presLayoutVars>
      </dgm:prSet>
      <dgm:spPr/>
    </dgm:pt>
    <dgm:pt modelId="{57C3767D-26F2-514E-BDB9-E7818D70B573}" type="pres">
      <dgm:prSet presAssocID="{DAF8C75F-DA04-A244-94CF-9598AA69BC59}" presName="parentText" presStyleLbl="node1" presStyleIdx="0" presStyleCnt="3">
        <dgm:presLayoutVars>
          <dgm:chMax val="0"/>
          <dgm:bulletEnabled val="1"/>
        </dgm:presLayoutVars>
      </dgm:prSet>
      <dgm:spPr/>
    </dgm:pt>
    <dgm:pt modelId="{ADE78888-01A4-164A-899F-14CD4B0C75AA}" type="pres">
      <dgm:prSet presAssocID="{DAF8C75F-DA04-A244-94CF-9598AA69BC59}" presName="childText" presStyleLbl="revTx" presStyleIdx="0" presStyleCnt="3">
        <dgm:presLayoutVars>
          <dgm:bulletEnabled val="1"/>
        </dgm:presLayoutVars>
      </dgm:prSet>
      <dgm:spPr/>
    </dgm:pt>
    <dgm:pt modelId="{4EBA8028-4DCD-9046-95E6-C65BE2A0E48F}" type="pres">
      <dgm:prSet presAssocID="{04E7820F-FB68-1F45-AB71-3FAB9312F515}" presName="parentText" presStyleLbl="node1" presStyleIdx="1" presStyleCnt="3">
        <dgm:presLayoutVars>
          <dgm:chMax val="0"/>
          <dgm:bulletEnabled val="1"/>
        </dgm:presLayoutVars>
      </dgm:prSet>
      <dgm:spPr/>
    </dgm:pt>
    <dgm:pt modelId="{551E5B42-F611-2347-95F9-E2417151CBDC}" type="pres">
      <dgm:prSet presAssocID="{04E7820F-FB68-1F45-AB71-3FAB9312F515}" presName="childText" presStyleLbl="revTx" presStyleIdx="1" presStyleCnt="3">
        <dgm:presLayoutVars>
          <dgm:bulletEnabled val="1"/>
        </dgm:presLayoutVars>
      </dgm:prSet>
      <dgm:spPr/>
    </dgm:pt>
    <dgm:pt modelId="{34EE60F2-522D-E346-9E1F-B5519C174F6E}" type="pres">
      <dgm:prSet presAssocID="{10BA7EF3-EF0D-7647-ACAA-95C1FA245AC0}" presName="parentText" presStyleLbl="node1" presStyleIdx="2" presStyleCnt="3">
        <dgm:presLayoutVars>
          <dgm:chMax val="0"/>
          <dgm:bulletEnabled val="1"/>
        </dgm:presLayoutVars>
      </dgm:prSet>
      <dgm:spPr/>
    </dgm:pt>
    <dgm:pt modelId="{C6AEE99C-E424-F04A-9E58-5B481004AE65}" type="pres">
      <dgm:prSet presAssocID="{10BA7EF3-EF0D-7647-ACAA-95C1FA245AC0}" presName="childText" presStyleLbl="revTx" presStyleIdx="2" presStyleCnt="3">
        <dgm:presLayoutVars>
          <dgm:bulletEnabled val="1"/>
        </dgm:presLayoutVars>
      </dgm:prSet>
      <dgm:spPr/>
    </dgm:pt>
  </dgm:ptLst>
  <dgm:cxnLst>
    <dgm:cxn modelId="{16595004-3CB1-9149-8E3D-8086896027F5}" type="presOf" srcId="{313DC950-2672-2144-8759-F4FECF990926}" destId="{551E5B42-F611-2347-95F9-E2417151CBDC}" srcOrd="0" destOrd="1" presId="urn:microsoft.com/office/officeart/2005/8/layout/vList2"/>
    <dgm:cxn modelId="{EA7EF90D-9026-0941-B6EA-EDA6BB7268D4}" type="presOf" srcId="{BF976376-8662-4947-BB6D-9FBF6100EEDA}" destId="{ADE78888-01A4-164A-899F-14CD4B0C75AA}" srcOrd="0" destOrd="0" presId="urn:microsoft.com/office/officeart/2005/8/layout/vList2"/>
    <dgm:cxn modelId="{539F1116-3035-6844-AF04-C5F755C6E027}" type="presOf" srcId="{04E7820F-FB68-1F45-AB71-3FAB9312F515}" destId="{4EBA8028-4DCD-9046-95E6-C65BE2A0E48F}" srcOrd="0" destOrd="0" presId="urn:microsoft.com/office/officeart/2005/8/layout/vList2"/>
    <dgm:cxn modelId="{26A14421-EC5E-F04A-97FA-2AE81315B60E}" type="presOf" srcId="{E45B3DC0-5A04-3848-BA05-D1F8637DE9C3}" destId="{C6AEE99C-E424-F04A-9E58-5B481004AE65}" srcOrd="0" destOrd="8" presId="urn:microsoft.com/office/officeart/2005/8/layout/vList2"/>
    <dgm:cxn modelId="{3FFA2323-087F-314C-B97D-C852ECE4CDBB}" type="presOf" srcId="{F67A4748-9F03-F14E-9CED-7826B7DA3B8F}" destId="{ADE78888-01A4-164A-899F-14CD4B0C75AA}" srcOrd="0" destOrd="1" presId="urn:microsoft.com/office/officeart/2005/8/layout/vList2"/>
    <dgm:cxn modelId="{3D755724-C34D-964F-B273-7CD041DFBAA0}" type="presOf" srcId="{B700BFE7-F306-9849-9A9B-36FD404F1B11}" destId="{C6AEE99C-E424-F04A-9E58-5B481004AE65}" srcOrd="0" destOrd="4" presId="urn:microsoft.com/office/officeart/2005/8/layout/vList2"/>
    <dgm:cxn modelId="{E27D4A2F-C318-524C-8D99-F2DF4329935C}" type="presOf" srcId="{A2BA037C-78D5-2C4D-8FBE-40E7405AC5D2}" destId="{AFB725EA-3F43-3D43-80E4-5F628BD0F0C9}" srcOrd="0" destOrd="0" presId="urn:microsoft.com/office/officeart/2005/8/layout/vList2"/>
    <dgm:cxn modelId="{74AA8D33-A90C-3D4D-AFB6-D001E3745274}" type="presOf" srcId="{4FD82DFC-14A4-604D-ADF8-9F730E863377}" destId="{C6AEE99C-E424-F04A-9E58-5B481004AE65}" srcOrd="0" destOrd="1" presId="urn:microsoft.com/office/officeart/2005/8/layout/vList2"/>
    <dgm:cxn modelId="{131FBB3D-8E4A-6343-8763-3CF1D716975C}" type="presOf" srcId="{CFE8574F-1767-6648-9D70-7AF3EF447795}" destId="{551E5B42-F611-2347-95F9-E2417151CBDC}" srcOrd="0" destOrd="2" presId="urn:microsoft.com/office/officeart/2005/8/layout/vList2"/>
    <dgm:cxn modelId="{82E32A43-FAED-C346-8077-DA3BFC600509}" type="presOf" srcId="{A1CF601A-2852-5142-9037-1F4B7FCF90AB}" destId="{551E5B42-F611-2347-95F9-E2417151CBDC}" srcOrd="0" destOrd="3" presId="urn:microsoft.com/office/officeart/2005/8/layout/vList2"/>
    <dgm:cxn modelId="{106EEC4B-D5EC-5F43-B7AD-E003A150FD33}" type="presOf" srcId="{022345F7-3BB3-BB46-A1EB-B884FEBC14F8}" destId="{C6AEE99C-E424-F04A-9E58-5B481004AE65}" srcOrd="0" destOrd="2" presId="urn:microsoft.com/office/officeart/2005/8/layout/vList2"/>
    <dgm:cxn modelId="{5685124F-CAE1-F640-9121-4D9A531C9EDF}" srcId="{10BA7EF3-EF0D-7647-ACAA-95C1FA245AC0}" destId="{33DDB5A4-50D7-7048-B18F-3A2D590B0554}" srcOrd="0" destOrd="0" parTransId="{8A837854-4476-8E44-B1E4-A0ACC733F07D}" sibTransId="{2174F9B3-21B3-464A-AAB7-C0F53E9A9E18}"/>
    <dgm:cxn modelId="{33127458-60AE-9440-B196-488A95A8DA33}" srcId="{33DDB5A4-50D7-7048-B18F-3A2D590B0554}" destId="{022345F7-3BB3-BB46-A1EB-B884FEBC14F8}" srcOrd="1" destOrd="0" parTransId="{AF2283CA-44AB-BD42-8F68-066C882549DE}" sibTransId="{794A8D95-6BAA-3249-BB84-0EE10117F585}"/>
    <dgm:cxn modelId="{80B33065-5416-C648-A821-BDD464C98F35}" srcId="{D54ED588-698A-5645-9135-9822A5EA9D71}" destId="{A1CF601A-2852-5142-9037-1F4B7FCF90AB}" srcOrd="2" destOrd="0" parTransId="{32B1ADAC-F0F3-424D-92A1-82A262D18928}" sibTransId="{B0571D3C-CC84-F444-B9F5-F6C92E1FF002}"/>
    <dgm:cxn modelId="{5BAF646E-20D2-914F-8D03-C02F97C4DC2F}" type="presOf" srcId="{055A4A7D-46EC-B54E-B1DE-4FAA884EF39E}" destId="{C6AEE99C-E424-F04A-9E58-5B481004AE65}" srcOrd="0" destOrd="6" presId="urn:microsoft.com/office/officeart/2005/8/layout/vList2"/>
    <dgm:cxn modelId="{A56B2D6F-7869-C144-84B2-A68D26337FCC}" srcId="{A2BA037C-78D5-2C4D-8FBE-40E7405AC5D2}" destId="{04E7820F-FB68-1F45-AB71-3FAB9312F515}" srcOrd="1" destOrd="0" parTransId="{7A708B33-3AA8-A34E-8433-6F09A033A2B9}" sibTransId="{A382F3AF-B57D-9944-9489-2729DBC9F6B5}"/>
    <dgm:cxn modelId="{FA943F92-CAC2-8F44-BC55-8360AF374CE6}" srcId="{D54ED588-698A-5645-9135-9822A5EA9D71}" destId="{313DC950-2672-2144-8759-F4FECF990926}" srcOrd="0" destOrd="0" parTransId="{481D36EF-9EE8-4C44-BCB9-D63A59111C46}" sibTransId="{9B2F7E0C-2DEC-CC42-ACC5-8D4D2F16439F}"/>
    <dgm:cxn modelId="{EDC4BE94-3286-794A-948B-6D6E014CC2C7}" type="presOf" srcId="{D54ED588-698A-5645-9135-9822A5EA9D71}" destId="{551E5B42-F611-2347-95F9-E2417151CBDC}" srcOrd="0" destOrd="0" presId="urn:microsoft.com/office/officeart/2005/8/layout/vList2"/>
    <dgm:cxn modelId="{5ED33B95-E9DB-614B-B586-160BA0BF8FA3}" srcId="{D54ED588-698A-5645-9135-9822A5EA9D71}" destId="{CFE8574F-1767-6648-9D70-7AF3EF447795}" srcOrd="1" destOrd="0" parTransId="{7AAFDE02-AA8A-9A4E-A5F8-C1C381133D56}" sibTransId="{2F8CDB67-23A3-3242-A61C-7DD183ECAD39}"/>
    <dgm:cxn modelId="{195C8195-98CB-084C-88F6-27DB2E50E238}" type="presOf" srcId="{8C2A8C6D-0EBD-4E4A-8F96-CF0455946F24}" destId="{C6AEE99C-E424-F04A-9E58-5B481004AE65}" srcOrd="0" destOrd="7" presId="urn:microsoft.com/office/officeart/2005/8/layout/vList2"/>
    <dgm:cxn modelId="{B9223C9E-4C49-D843-84DC-E7828BDD96AB}" srcId="{DAF8C75F-DA04-A244-94CF-9598AA69BC59}" destId="{BF976376-8662-4947-BB6D-9FBF6100EEDA}" srcOrd="0" destOrd="0" parTransId="{018D4EAB-20AD-1745-891E-C2EBC3306B5C}" sibTransId="{79F30AE9-7DCE-1F4C-8ECC-30415AD051ED}"/>
    <dgm:cxn modelId="{7831F8AF-49E1-CF4F-9508-F2514670562A}" type="presOf" srcId="{C6128856-4EC0-6945-8A7C-FA41981B83F8}" destId="{C6AEE99C-E424-F04A-9E58-5B481004AE65}" srcOrd="0" destOrd="5" presId="urn:microsoft.com/office/officeart/2005/8/layout/vList2"/>
    <dgm:cxn modelId="{31489BB4-53C2-2B4F-A260-AAF6D6EBC498}" type="presOf" srcId="{889F11B2-67A8-0D4E-A1EA-0F8C13692152}" destId="{C6AEE99C-E424-F04A-9E58-5B481004AE65}" srcOrd="0" destOrd="3" presId="urn:microsoft.com/office/officeart/2005/8/layout/vList2"/>
    <dgm:cxn modelId="{C9D7A6B8-9670-7242-B72F-56FD9BACFB54}" srcId="{33DDB5A4-50D7-7048-B18F-3A2D590B0554}" destId="{B700BFE7-F306-9849-9A9B-36FD404F1B11}" srcOrd="3" destOrd="0" parTransId="{1C31D47F-4C96-2241-B864-9ED159B2E822}" sibTransId="{BB28A60C-A4A0-1543-B9CE-4B8BB2938772}"/>
    <dgm:cxn modelId="{405570C0-A1B1-664C-8B37-F03B507B150F}" type="presOf" srcId="{33DDB5A4-50D7-7048-B18F-3A2D590B0554}" destId="{C6AEE99C-E424-F04A-9E58-5B481004AE65}" srcOrd="0" destOrd="0" presId="urn:microsoft.com/office/officeart/2005/8/layout/vList2"/>
    <dgm:cxn modelId="{903255C7-64BD-1748-91D9-F9AF199A1C8B}" srcId="{04E7820F-FB68-1F45-AB71-3FAB9312F515}" destId="{D54ED588-698A-5645-9135-9822A5EA9D71}" srcOrd="0" destOrd="0" parTransId="{7CE6A146-5655-F842-B934-54526F8E71FD}" sibTransId="{BCB0DB1F-E26F-D249-A633-CDBD62F82F4D}"/>
    <dgm:cxn modelId="{29B7F5CC-F7F2-F740-A48D-6E2D263499AB}" srcId="{DAF8C75F-DA04-A244-94CF-9598AA69BC59}" destId="{F67A4748-9F03-F14E-9CED-7826B7DA3B8F}" srcOrd="1" destOrd="0" parTransId="{C1816967-D813-274C-AFD8-892BED39010B}" sibTransId="{F05B50A7-A385-5845-83FB-0EE35892B2A9}"/>
    <dgm:cxn modelId="{0B5518CF-0192-BA42-AC2F-9F7783C3423B}" srcId="{A2BA037C-78D5-2C4D-8FBE-40E7405AC5D2}" destId="{DAF8C75F-DA04-A244-94CF-9598AA69BC59}" srcOrd="0" destOrd="0" parTransId="{CF710AFB-979F-9C40-9E48-0B0ECF4C1A3F}" sibTransId="{98D30922-D3D8-8945-A0A4-9054507659A2}"/>
    <dgm:cxn modelId="{1F6678CF-AF8F-E345-9ACA-068DA747AE64}" srcId="{10BA7EF3-EF0D-7647-ACAA-95C1FA245AC0}" destId="{E45B3DC0-5A04-3848-BA05-D1F8637DE9C3}" srcOrd="1" destOrd="0" parTransId="{BBED82D7-8363-4A48-A1B9-B7B142D9D0DD}" sibTransId="{D1799462-9403-8041-8AA0-669CCE4D46D5}"/>
    <dgm:cxn modelId="{32FD8BD1-CD76-5143-ABDB-0ADA090EB93D}" srcId="{33DDB5A4-50D7-7048-B18F-3A2D590B0554}" destId="{055A4A7D-46EC-B54E-B1DE-4FAA884EF39E}" srcOrd="5" destOrd="0" parTransId="{84A8577F-F125-9741-B83C-8B15311FA96D}" sibTransId="{B5AEDE8B-D941-C14E-8659-2B01E285CED1}"/>
    <dgm:cxn modelId="{1368CDDE-5854-CF45-853F-3BBD4FB89EEE}" srcId="{33DDB5A4-50D7-7048-B18F-3A2D590B0554}" destId="{8C2A8C6D-0EBD-4E4A-8F96-CF0455946F24}" srcOrd="6" destOrd="0" parTransId="{247E9C6D-8EA4-204C-AE88-E49A05365428}" sibTransId="{5BDC34D2-BE0B-A74B-8CA8-2F6A0159D674}"/>
    <dgm:cxn modelId="{BF1811E0-8B1B-CA40-A45B-F3B8198743DE}" srcId="{33DDB5A4-50D7-7048-B18F-3A2D590B0554}" destId="{C6128856-4EC0-6945-8A7C-FA41981B83F8}" srcOrd="4" destOrd="0" parTransId="{074D0CA3-95FB-5B45-A6D6-CA9E13E70157}" sibTransId="{EBAC275F-0575-0B4F-8A38-BB887806A7C1}"/>
    <dgm:cxn modelId="{B4F5F8E8-D86E-DE4A-B5F9-C4BEC4FB766B}" srcId="{33DDB5A4-50D7-7048-B18F-3A2D590B0554}" destId="{889F11B2-67A8-0D4E-A1EA-0F8C13692152}" srcOrd="2" destOrd="0" parTransId="{D8D5AC1C-F10E-FA40-80FB-869F94FD75F8}" sibTransId="{49C2EAAD-2E0C-8A44-9F09-EBBD2D690BD9}"/>
    <dgm:cxn modelId="{DE1691E9-A654-BF44-B19C-17EC6D34A22E}" type="presOf" srcId="{DAF8C75F-DA04-A244-94CF-9598AA69BC59}" destId="{57C3767D-26F2-514E-BDB9-E7818D70B573}" srcOrd="0" destOrd="0" presId="urn:microsoft.com/office/officeart/2005/8/layout/vList2"/>
    <dgm:cxn modelId="{CD2771EA-7175-2441-9DE7-2B355F17DCEB}" srcId="{33DDB5A4-50D7-7048-B18F-3A2D590B0554}" destId="{4FD82DFC-14A4-604D-ADF8-9F730E863377}" srcOrd="0" destOrd="0" parTransId="{27958C12-85A9-D94E-9FAC-61F361B148BD}" sibTransId="{D39BD040-CB65-C745-A426-0E6C12B6B6AE}"/>
    <dgm:cxn modelId="{516E68ED-29FB-1E45-9118-7460D828EAC4}" type="presOf" srcId="{10BA7EF3-EF0D-7647-ACAA-95C1FA245AC0}" destId="{34EE60F2-522D-E346-9E1F-B5519C174F6E}" srcOrd="0" destOrd="0" presId="urn:microsoft.com/office/officeart/2005/8/layout/vList2"/>
    <dgm:cxn modelId="{C498EDFE-E88C-164A-8BE4-5685019A2EBC}" srcId="{A2BA037C-78D5-2C4D-8FBE-40E7405AC5D2}" destId="{10BA7EF3-EF0D-7647-ACAA-95C1FA245AC0}" srcOrd="2" destOrd="0" parTransId="{69FC299B-8CA4-914F-85BD-0A3B349BAAE2}" sibTransId="{F312CB91-4DCA-054F-8E70-CD8323A2DF8A}"/>
    <dgm:cxn modelId="{0E04526F-F109-A44E-B125-6F80E8A80396}" type="presParOf" srcId="{AFB725EA-3F43-3D43-80E4-5F628BD0F0C9}" destId="{57C3767D-26F2-514E-BDB9-E7818D70B573}" srcOrd="0" destOrd="0" presId="urn:microsoft.com/office/officeart/2005/8/layout/vList2"/>
    <dgm:cxn modelId="{121DF234-9CA6-BC48-A35F-439DC85EB86D}" type="presParOf" srcId="{AFB725EA-3F43-3D43-80E4-5F628BD0F0C9}" destId="{ADE78888-01A4-164A-899F-14CD4B0C75AA}" srcOrd="1" destOrd="0" presId="urn:microsoft.com/office/officeart/2005/8/layout/vList2"/>
    <dgm:cxn modelId="{B84066B8-3802-F04E-BD44-8F4653C4CA21}" type="presParOf" srcId="{AFB725EA-3F43-3D43-80E4-5F628BD0F0C9}" destId="{4EBA8028-4DCD-9046-95E6-C65BE2A0E48F}" srcOrd="2" destOrd="0" presId="urn:microsoft.com/office/officeart/2005/8/layout/vList2"/>
    <dgm:cxn modelId="{662EEE36-BCB1-9B4B-A728-66F92F9AA13A}" type="presParOf" srcId="{AFB725EA-3F43-3D43-80E4-5F628BD0F0C9}" destId="{551E5B42-F611-2347-95F9-E2417151CBDC}" srcOrd="3" destOrd="0" presId="urn:microsoft.com/office/officeart/2005/8/layout/vList2"/>
    <dgm:cxn modelId="{61C46480-5155-1742-B0DB-7D05857AD2E0}" type="presParOf" srcId="{AFB725EA-3F43-3D43-80E4-5F628BD0F0C9}" destId="{34EE60F2-522D-E346-9E1F-B5519C174F6E}" srcOrd="4" destOrd="0" presId="urn:microsoft.com/office/officeart/2005/8/layout/vList2"/>
    <dgm:cxn modelId="{5C47BEC1-5E58-934F-A568-95B2ECD8DF30}" type="presParOf" srcId="{AFB725EA-3F43-3D43-80E4-5F628BD0F0C9}" destId="{C6AEE99C-E424-F04A-9E58-5B481004AE65}" srcOrd="5" destOrd="0" presId="urn:microsoft.com/office/officeart/2005/8/layout/vList2"/>
  </dgm:cxnLst>
  <dgm:bg/>
  <dgm:whole/>
  <dgm:extLst>
    <a:ext uri="http://schemas.microsoft.com/office/drawing/2008/diagram">
      <dsp:dataModelExt xmlns:dsp="http://schemas.microsoft.com/office/drawing/2008/diagram" relId="rId15"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9CA1B5F-9172-844D-9517-C981E24FAF04}" type="doc">
      <dgm:prSet loTypeId="urn:microsoft.com/office/officeart/2005/8/layout/default" loCatId="" qsTypeId="urn:microsoft.com/office/officeart/2005/8/quickstyle/simple3" qsCatId="simple" csTypeId="urn:microsoft.com/office/officeart/2005/8/colors/accent1_2" csCatId="accent1" phldr="1"/>
      <dgm:spPr/>
      <dgm:t>
        <a:bodyPr/>
        <a:lstStyle/>
        <a:p>
          <a:endParaRPr lang="en-GB"/>
        </a:p>
      </dgm:t>
    </dgm:pt>
    <dgm:pt modelId="{7A659BE9-3F81-1C4E-9D3F-4F119C102928}">
      <dgm:prSet phldrT="[Text]"/>
      <dgm:spPr/>
      <dgm:t>
        <a:bodyPr/>
        <a:lstStyle/>
        <a:p>
          <a:r>
            <a:rPr lang="en-GB" dirty="0"/>
            <a:t>SPECT-</a:t>
          </a:r>
          <a:r>
            <a:rPr lang="en-GB" dirty="0" err="1"/>
            <a:t>Bilder</a:t>
          </a:r>
          <a:endParaRPr lang="en-GB" dirty="0"/>
        </a:p>
      </dgm:t>
    </dgm:pt>
    <dgm:pt modelId="{5902D03D-91CD-FC4E-80D2-FD2BB191089F}" type="parTrans" cxnId="{DCCB28E9-78E5-C34B-BFD0-A346F6D2AFEF}">
      <dgm:prSet/>
      <dgm:spPr/>
      <dgm:t>
        <a:bodyPr/>
        <a:lstStyle/>
        <a:p>
          <a:endParaRPr lang="en-GB"/>
        </a:p>
      </dgm:t>
    </dgm:pt>
    <dgm:pt modelId="{F8450EBA-F83E-8243-A4BA-9BD37AC11008}" type="sibTrans" cxnId="{DCCB28E9-78E5-C34B-BFD0-A346F6D2AFEF}">
      <dgm:prSet/>
      <dgm:spPr/>
      <dgm:t>
        <a:bodyPr/>
        <a:lstStyle/>
        <a:p>
          <a:endParaRPr lang="en-GB"/>
        </a:p>
      </dgm:t>
    </dgm:pt>
    <dgm:pt modelId="{96945D0A-6FB9-FC4F-A3A2-853CDF4A9B29}">
      <dgm:prSet phldrT="[Text]"/>
      <dgm:spPr/>
      <dgm:t>
        <a:bodyPr/>
        <a:lstStyle/>
        <a:p>
          <a:r>
            <a:rPr lang="en-GB" dirty="0"/>
            <a:t>Labels</a:t>
          </a:r>
        </a:p>
      </dgm:t>
    </dgm:pt>
    <dgm:pt modelId="{D4072078-053D-994B-AEC4-B58C848D61A6}" type="parTrans" cxnId="{CA8C105E-004B-4C44-88A7-0D9AABB9B6F5}">
      <dgm:prSet/>
      <dgm:spPr/>
      <dgm:t>
        <a:bodyPr/>
        <a:lstStyle/>
        <a:p>
          <a:endParaRPr lang="en-GB"/>
        </a:p>
      </dgm:t>
    </dgm:pt>
    <dgm:pt modelId="{14DEE693-11AF-814D-BFEB-26E44C755AC4}" type="sibTrans" cxnId="{CA8C105E-004B-4C44-88A7-0D9AABB9B6F5}">
      <dgm:prSet/>
      <dgm:spPr/>
      <dgm:t>
        <a:bodyPr/>
        <a:lstStyle/>
        <a:p>
          <a:endParaRPr lang="en-GB"/>
        </a:p>
      </dgm:t>
    </dgm:pt>
    <dgm:pt modelId="{BD743E4E-14B7-FA4C-B3ED-7A95DB5C0F20}">
      <dgm:prSet phldrT="[Text]"/>
      <dgm:spPr/>
      <dgm:t>
        <a:bodyPr/>
        <a:lstStyle/>
        <a:p>
          <a:r>
            <a:rPr lang="de-DE" dirty="0"/>
            <a:t>Beide Datenvarianten liegen jeweils für den Fall einer rigiden und affinen Transformation in den normalisierten Referenzraum (MNI-Raum) vor</a:t>
          </a:r>
          <a:endParaRPr lang="en-GB" dirty="0"/>
        </a:p>
      </dgm:t>
    </dgm:pt>
    <dgm:pt modelId="{53852DB8-19D8-754F-A162-BD602D1876E4}" type="parTrans" cxnId="{82576025-FB20-BE4F-9294-1814071153DF}">
      <dgm:prSet/>
      <dgm:spPr/>
      <dgm:t>
        <a:bodyPr/>
        <a:lstStyle/>
        <a:p>
          <a:endParaRPr lang="en-GB"/>
        </a:p>
      </dgm:t>
    </dgm:pt>
    <dgm:pt modelId="{3B8B4865-1A2D-A845-97DB-3590E98D2C7C}" type="sibTrans" cxnId="{82576025-FB20-BE4F-9294-1814071153DF}">
      <dgm:prSet/>
      <dgm:spPr/>
      <dgm:t>
        <a:bodyPr/>
        <a:lstStyle/>
        <a:p>
          <a:endParaRPr lang="en-GB"/>
        </a:p>
      </dgm:t>
    </dgm:pt>
    <dgm:pt modelId="{F36985AF-71FF-1342-B622-B7F2F1919507}">
      <dgm:prSet phldrT="[Text]"/>
      <dgm:spPr/>
      <dgm:t>
        <a:bodyPr/>
        <a:lstStyle/>
        <a:p>
          <a:r>
            <a:rPr lang="de-DE" dirty="0"/>
            <a:t>Volumetrische (3D) Bilddaten und reduzierte 2D Versionen (3D Daten reduziert entlang einer Achse)</a:t>
          </a:r>
          <a:endParaRPr lang="en-GB" dirty="0"/>
        </a:p>
      </dgm:t>
    </dgm:pt>
    <dgm:pt modelId="{2047AD23-BB67-9B4E-8C56-B41820D74E2E}" type="parTrans" cxnId="{57ABAFA6-88CF-0140-BE7E-96762E390497}">
      <dgm:prSet/>
      <dgm:spPr/>
      <dgm:t>
        <a:bodyPr/>
        <a:lstStyle/>
        <a:p>
          <a:endParaRPr lang="en-GB"/>
        </a:p>
      </dgm:t>
    </dgm:pt>
    <dgm:pt modelId="{1E4F8995-9E7E-0F4D-98D1-76A55C5BF43C}" type="sibTrans" cxnId="{57ABAFA6-88CF-0140-BE7E-96762E390497}">
      <dgm:prSet/>
      <dgm:spPr/>
      <dgm:t>
        <a:bodyPr/>
        <a:lstStyle/>
        <a:p>
          <a:endParaRPr lang="en-GB"/>
        </a:p>
      </dgm:t>
    </dgm:pt>
    <dgm:pt modelId="{DAE37DFD-3F2A-954C-A7AF-075C28D3D65F}">
      <dgm:prSet phldrT="[Text]"/>
      <dgm:spPr/>
      <dgm:t>
        <a:bodyPr/>
        <a:lstStyle/>
        <a:p>
          <a:r>
            <a:rPr lang="de-DE" dirty="0"/>
            <a:t>9 Labels für jede Aufnahme</a:t>
          </a:r>
          <a:endParaRPr lang="en-GB" dirty="0"/>
        </a:p>
      </dgm:t>
    </dgm:pt>
    <dgm:pt modelId="{D2697693-857A-3B42-AD54-193F33A12A4F}" type="parTrans" cxnId="{7A5967DD-97FF-2741-9AB6-F2B85409CEB7}">
      <dgm:prSet/>
      <dgm:spPr/>
      <dgm:t>
        <a:bodyPr/>
        <a:lstStyle/>
        <a:p>
          <a:endParaRPr lang="en-GB"/>
        </a:p>
      </dgm:t>
    </dgm:pt>
    <dgm:pt modelId="{59BFF619-17DA-7746-A8C4-69BC792C2214}" type="sibTrans" cxnId="{7A5967DD-97FF-2741-9AB6-F2B85409CEB7}">
      <dgm:prSet/>
      <dgm:spPr/>
      <dgm:t>
        <a:bodyPr/>
        <a:lstStyle/>
        <a:p>
          <a:endParaRPr lang="en-GB"/>
        </a:p>
      </dgm:t>
    </dgm:pt>
    <dgm:pt modelId="{A9FF9288-07A8-8946-85D9-AB5B5E79AA3A}">
      <dgm:prSet phldrT="[Text]"/>
      <dgm:spPr/>
      <dgm:t>
        <a:bodyPr/>
        <a:lstStyle/>
        <a:p>
          <a:r>
            <a:rPr lang="de-DE" dirty="0"/>
            <a:t>Drei Spezialisten in zwei Sitzungen befragt; ebenso finale Entscheidung eingeholt</a:t>
          </a:r>
          <a:endParaRPr lang="en-GB" dirty="0"/>
        </a:p>
      </dgm:t>
    </dgm:pt>
    <dgm:pt modelId="{A3BB88A1-C713-6146-997B-216F90F74AE4}" type="parTrans" cxnId="{132066AC-BF04-9740-8632-2A5791F84899}">
      <dgm:prSet/>
      <dgm:spPr/>
      <dgm:t>
        <a:bodyPr/>
        <a:lstStyle/>
        <a:p>
          <a:endParaRPr lang="en-GB"/>
        </a:p>
      </dgm:t>
    </dgm:pt>
    <dgm:pt modelId="{552D6E42-0A59-3444-AD41-A0D4B41B7D3A}" type="sibTrans" cxnId="{132066AC-BF04-9740-8632-2A5791F84899}">
      <dgm:prSet/>
      <dgm:spPr/>
      <dgm:t>
        <a:bodyPr/>
        <a:lstStyle/>
        <a:p>
          <a:endParaRPr lang="en-GB"/>
        </a:p>
      </dgm:t>
    </dgm:pt>
    <dgm:pt modelId="{9F9858C3-18B7-A145-99FC-97E51717FCDA}">
      <dgm:prSet phldrT="[Text]"/>
      <dgm:spPr/>
      <dgm:t>
        <a:bodyPr/>
        <a:lstStyle/>
        <a:p>
          <a:r>
            <a:rPr lang="de-DE" dirty="0"/>
            <a:t>Keine finale Einigkeit in ca. 5% der Fällen</a:t>
          </a:r>
          <a:endParaRPr lang="en-GB" dirty="0"/>
        </a:p>
      </dgm:t>
    </dgm:pt>
    <dgm:pt modelId="{2B6061BA-FC81-164D-A100-CB16A4BAE693}" type="parTrans" cxnId="{92B4F979-CE75-C142-A500-A84A62E95427}">
      <dgm:prSet/>
      <dgm:spPr/>
      <dgm:t>
        <a:bodyPr/>
        <a:lstStyle/>
        <a:p>
          <a:endParaRPr lang="en-GB"/>
        </a:p>
      </dgm:t>
    </dgm:pt>
    <dgm:pt modelId="{4FC6C63A-E0A3-394D-A1DB-CA55459A6477}" type="sibTrans" cxnId="{92B4F979-CE75-C142-A500-A84A62E95427}">
      <dgm:prSet/>
      <dgm:spPr/>
      <dgm:t>
        <a:bodyPr/>
        <a:lstStyle/>
        <a:p>
          <a:endParaRPr lang="en-GB"/>
        </a:p>
      </dgm:t>
    </dgm:pt>
    <dgm:pt modelId="{A61909E1-8826-A642-B006-A8A328D07BD7}">
      <dgm:prSet phldrT="[Text]"/>
      <dgm:spPr/>
      <dgm:t>
        <a:bodyPr/>
        <a:lstStyle/>
        <a:p>
          <a:r>
            <a:rPr lang="en-GB" dirty="0" err="1"/>
            <a:t>Preprocessing</a:t>
          </a:r>
          <a:r>
            <a:rPr lang="en-GB" dirty="0"/>
            <a:t>: </a:t>
          </a:r>
          <a:r>
            <a:rPr lang="de-DE" dirty="0"/>
            <a:t>Modell erwartet quadratische Bilder; nur quadratische Region-</a:t>
          </a:r>
          <a:r>
            <a:rPr lang="de-DE" dirty="0" err="1"/>
            <a:t>of</a:t>
          </a:r>
          <a:r>
            <a:rPr lang="de-DE" dirty="0"/>
            <a:t>-Interest wird verwendet</a:t>
          </a:r>
          <a:endParaRPr lang="en-GB" dirty="0"/>
        </a:p>
      </dgm:t>
    </dgm:pt>
    <dgm:pt modelId="{0D760CF1-9395-2D49-82D2-2F390DCBFE35}" type="parTrans" cxnId="{6855AA36-026A-A045-ADE0-1CE74BDEC21A}">
      <dgm:prSet/>
      <dgm:spPr/>
      <dgm:t>
        <a:bodyPr/>
        <a:lstStyle/>
        <a:p>
          <a:endParaRPr lang="en-GB"/>
        </a:p>
      </dgm:t>
    </dgm:pt>
    <dgm:pt modelId="{91B7631F-BA2A-9C48-892B-BE3DFDD60867}" type="sibTrans" cxnId="{6855AA36-026A-A045-ADE0-1CE74BDEC21A}">
      <dgm:prSet/>
      <dgm:spPr/>
      <dgm:t>
        <a:bodyPr/>
        <a:lstStyle/>
        <a:p>
          <a:endParaRPr lang="en-GB"/>
        </a:p>
      </dgm:t>
    </dgm:pt>
    <dgm:pt modelId="{EFCC65CB-205E-8C4B-8FB0-5968B7DA42BF}">
      <dgm:prSet phldrT="[Text]"/>
      <dgm:spPr/>
      <dgm:t>
        <a:bodyPr/>
        <a:lstStyle/>
        <a:p>
          <a:r>
            <a:rPr lang="de-DE" dirty="0"/>
            <a:t>ca. 1.700 DAT-SPECT Aufnahmen</a:t>
          </a:r>
          <a:endParaRPr lang="en-GB" dirty="0"/>
        </a:p>
      </dgm:t>
    </dgm:pt>
    <dgm:pt modelId="{DF4C6C85-E1DE-2B4C-8277-59B7805EE0C9}" type="sibTrans" cxnId="{02C722E8-2EEE-8640-A792-19706A26DA43}">
      <dgm:prSet/>
      <dgm:spPr/>
      <dgm:t>
        <a:bodyPr/>
        <a:lstStyle/>
        <a:p>
          <a:endParaRPr lang="en-GB"/>
        </a:p>
      </dgm:t>
    </dgm:pt>
    <dgm:pt modelId="{E64E0F66-2C32-5D49-89A8-9F5B01FA109F}" type="parTrans" cxnId="{02C722E8-2EEE-8640-A792-19706A26DA43}">
      <dgm:prSet/>
      <dgm:spPr/>
      <dgm:t>
        <a:bodyPr/>
        <a:lstStyle/>
        <a:p>
          <a:endParaRPr lang="en-GB"/>
        </a:p>
      </dgm:t>
    </dgm:pt>
    <dgm:pt modelId="{CE284386-8D05-4F4C-A74A-63B41F41094D}" type="pres">
      <dgm:prSet presAssocID="{59CA1B5F-9172-844D-9517-C981E24FAF04}" presName="diagram" presStyleCnt="0">
        <dgm:presLayoutVars>
          <dgm:dir/>
          <dgm:resizeHandles val="exact"/>
        </dgm:presLayoutVars>
      </dgm:prSet>
      <dgm:spPr/>
    </dgm:pt>
    <dgm:pt modelId="{24927AAD-E2B9-FA4F-A6B3-6891C2F08DE7}" type="pres">
      <dgm:prSet presAssocID="{7A659BE9-3F81-1C4E-9D3F-4F119C102928}" presName="node" presStyleLbl="node1" presStyleIdx="0" presStyleCnt="2" custScaleY="64493">
        <dgm:presLayoutVars>
          <dgm:bulletEnabled val="1"/>
        </dgm:presLayoutVars>
      </dgm:prSet>
      <dgm:spPr/>
    </dgm:pt>
    <dgm:pt modelId="{CE232D79-9E6E-0E47-AF98-73C2AFB54646}" type="pres">
      <dgm:prSet presAssocID="{F8450EBA-F83E-8243-A4BA-9BD37AC11008}" presName="sibTrans" presStyleCnt="0"/>
      <dgm:spPr/>
    </dgm:pt>
    <dgm:pt modelId="{9C453190-3ECD-FA47-8924-B960F743176F}" type="pres">
      <dgm:prSet presAssocID="{96945D0A-6FB9-FC4F-A3A2-853CDF4A9B29}" presName="node" presStyleLbl="node1" presStyleIdx="1" presStyleCnt="2" custScaleY="42069">
        <dgm:presLayoutVars>
          <dgm:bulletEnabled val="1"/>
        </dgm:presLayoutVars>
      </dgm:prSet>
      <dgm:spPr/>
    </dgm:pt>
  </dgm:ptLst>
  <dgm:cxnLst>
    <dgm:cxn modelId="{F79B7C01-16A1-8844-BB5D-C4EB53FD9B73}" type="presOf" srcId="{A9FF9288-07A8-8946-85D9-AB5B5E79AA3A}" destId="{9C453190-3ECD-FA47-8924-B960F743176F}" srcOrd="0" destOrd="2" presId="urn:microsoft.com/office/officeart/2005/8/layout/default"/>
    <dgm:cxn modelId="{7A55690A-6E35-C34A-B2A5-00B4C77AA375}" type="presOf" srcId="{DAE37DFD-3F2A-954C-A7AF-075C28D3D65F}" destId="{9C453190-3ECD-FA47-8924-B960F743176F}" srcOrd="0" destOrd="1" presId="urn:microsoft.com/office/officeart/2005/8/layout/default"/>
    <dgm:cxn modelId="{82576025-FB20-BE4F-9294-1814071153DF}" srcId="{7A659BE9-3F81-1C4E-9D3F-4F119C102928}" destId="{BD743E4E-14B7-FA4C-B3ED-7A95DB5C0F20}" srcOrd="2" destOrd="0" parTransId="{53852DB8-19D8-754F-A162-BD602D1876E4}" sibTransId="{3B8B4865-1A2D-A845-97DB-3590E98D2C7C}"/>
    <dgm:cxn modelId="{6855AA36-026A-A045-ADE0-1CE74BDEC21A}" srcId="{7A659BE9-3F81-1C4E-9D3F-4F119C102928}" destId="{A61909E1-8826-A642-B006-A8A328D07BD7}" srcOrd="3" destOrd="0" parTransId="{0D760CF1-9395-2D49-82D2-2F390DCBFE35}" sibTransId="{91B7631F-BA2A-9C48-892B-BE3DFDD60867}"/>
    <dgm:cxn modelId="{46FDF93B-3C45-FE4C-9828-81639F794B94}" type="presOf" srcId="{F36985AF-71FF-1342-B622-B7F2F1919507}" destId="{24927AAD-E2B9-FA4F-A6B3-6891C2F08DE7}" srcOrd="0" destOrd="2" presId="urn:microsoft.com/office/officeart/2005/8/layout/default"/>
    <dgm:cxn modelId="{B16EC655-1C67-2D44-B56A-43408EFC781A}" type="presOf" srcId="{9F9858C3-18B7-A145-99FC-97E51717FCDA}" destId="{9C453190-3ECD-FA47-8924-B960F743176F}" srcOrd="0" destOrd="3" presId="urn:microsoft.com/office/officeart/2005/8/layout/default"/>
    <dgm:cxn modelId="{CA8C105E-004B-4C44-88A7-0D9AABB9B6F5}" srcId="{59CA1B5F-9172-844D-9517-C981E24FAF04}" destId="{96945D0A-6FB9-FC4F-A3A2-853CDF4A9B29}" srcOrd="1" destOrd="0" parTransId="{D4072078-053D-994B-AEC4-B58C848D61A6}" sibTransId="{14DEE693-11AF-814D-BFEB-26E44C755AC4}"/>
    <dgm:cxn modelId="{AEC59272-543F-8D44-A97B-C4BDB9C2DE46}" type="presOf" srcId="{A61909E1-8826-A642-B006-A8A328D07BD7}" destId="{24927AAD-E2B9-FA4F-A6B3-6891C2F08DE7}" srcOrd="0" destOrd="4" presId="urn:microsoft.com/office/officeart/2005/8/layout/default"/>
    <dgm:cxn modelId="{92B4F979-CE75-C142-A500-A84A62E95427}" srcId="{A9FF9288-07A8-8946-85D9-AB5B5E79AA3A}" destId="{9F9858C3-18B7-A145-99FC-97E51717FCDA}" srcOrd="0" destOrd="0" parTransId="{2B6061BA-FC81-164D-A100-CB16A4BAE693}" sibTransId="{4FC6C63A-E0A3-394D-A1DB-CA55459A6477}"/>
    <dgm:cxn modelId="{FE01C89D-8614-D847-8A68-7C6CF3B5983C}" type="presOf" srcId="{59CA1B5F-9172-844D-9517-C981E24FAF04}" destId="{CE284386-8D05-4F4C-A74A-63B41F41094D}" srcOrd="0" destOrd="0" presId="urn:microsoft.com/office/officeart/2005/8/layout/default"/>
    <dgm:cxn modelId="{57ABAFA6-88CF-0140-BE7E-96762E390497}" srcId="{7A659BE9-3F81-1C4E-9D3F-4F119C102928}" destId="{F36985AF-71FF-1342-B622-B7F2F1919507}" srcOrd="1" destOrd="0" parTransId="{2047AD23-BB67-9B4E-8C56-B41820D74E2E}" sibTransId="{1E4F8995-9E7E-0F4D-98D1-76A55C5BF43C}"/>
    <dgm:cxn modelId="{132066AC-BF04-9740-8632-2A5791F84899}" srcId="{96945D0A-6FB9-FC4F-A3A2-853CDF4A9B29}" destId="{A9FF9288-07A8-8946-85D9-AB5B5E79AA3A}" srcOrd="1" destOrd="0" parTransId="{A3BB88A1-C713-6146-997B-216F90F74AE4}" sibTransId="{552D6E42-0A59-3444-AD41-A0D4B41B7D3A}"/>
    <dgm:cxn modelId="{166072C1-FADA-7141-A3C8-80DB0E00E910}" type="presOf" srcId="{96945D0A-6FB9-FC4F-A3A2-853CDF4A9B29}" destId="{9C453190-3ECD-FA47-8924-B960F743176F}" srcOrd="0" destOrd="0" presId="urn:microsoft.com/office/officeart/2005/8/layout/default"/>
    <dgm:cxn modelId="{210D56D0-DFBC-6540-BE11-1DE5D576BCAE}" type="presOf" srcId="{EFCC65CB-205E-8C4B-8FB0-5968B7DA42BF}" destId="{24927AAD-E2B9-FA4F-A6B3-6891C2F08DE7}" srcOrd="0" destOrd="1" presId="urn:microsoft.com/office/officeart/2005/8/layout/default"/>
    <dgm:cxn modelId="{D796CED2-6E32-8D46-B1B2-982F896EB52E}" type="presOf" srcId="{7A659BE9-3F81-1C4E-9D3F-4F119C102928}" destId="{24927AAD-E2B9-FA4F-A6B3-6891C2F08DE7}" srcOrd="0" destOrd="0" presId="urn:microsoft.com/office/officeart/2005/8/layout/default"/>
    <dgm:cxn modelId="{1E5887D5-E663-C243-96A1-25F23B24E00E}" type="presOf" srcId="{BD743E4E-14B7-FA4C-B3ED-7A95DB5C0F20}" destId="{24927AAD-E2B9-FA4F-A6B3-6891C2F08DE7}" srcOrd="0" destOrd="3" presId="urn:microsoft.com/office/officeart/2005/8/layout/default"/>
    <dgm:cxn modelId="{7A5967DD-97FF-2741-9AB6-F2B85409CEB7}" srcId="{96945D0A-6FB9-FC4F-A3A2-853CDF4A9B29}" destId="{DAE37DFD-3F2A-954C-A7AF-075C28D3D65F}" srcOrd="0" destOrd="0" parTransId="{D2697693-857A-3B42-AD54-193F33A12A4F}" sibTransId="{59BFF619-17DA-7746-A8C4-69BC792C2214}"/>
    <dgm:cxn modelId="{02C722E8-2EEE-8640-A792-19706A26DA43}" srcId="{7A659BE9-3F81-1C4E-9D3F-4F119C102928}" destId="{EFCC65CB-205E-8C4B-8FB0-5968B7DA42BF}" srcOrd="0" destOrd="0" parTransId="{E64E0F66-2C32-5D49-89A8-9F5B01FA109F}" sibTransId="{DF4C6C85-E1DE-2B4C-8277-59B7805EE0C9}"/>
    <dgm:cxn modelId="{DCCB28E9-78E5-C34B-BFD0-A346F6D2AFEF}" srcId="{59CA1B5F-9172-844D-9517-C981E24FAF04}" destId="{7A659BE9-3F81-1C4E-9D3F-4F119C102928}" srcOrd="0" destOrd="0" parTransId="{5902D03D-91CD-FC4E-80D2-FD2BB191089F}" sibTransId="{F8450EBA-F83E-8243-A4BA-9BD37AC11008}"/>
    <dgm:cxn modelId="{8FB05EDE-C0D0-5546-A214-6DBB077A737E}" type="presParOf" srcId="{CE284386-8D05-4F4C-A74A-63B41F41094D}" destId="{24927AAD-E2B9-FA4F-A6B3-6891C2F08DE7}" srcOrd="0" destOrd="0" presId="urn:microsoft.com/office/officeart/2005/8/layout/default"/>
    <dgm:cxn modelId="{9783BF51-CBB4-504C-9130-91FDCCB32EEE}" type="presParOf" srcId="{CE284386-8D05-4F4C-A74A-63B41F41094D}" destId="{CE232D79-9E6E-0E47-AF98-73C2AFB54646}" srcOrd="1" destOrd="0" presId="urn:microsoft.com/office/officeart/2005/8/layout/default"/>
    <dgm:cxn modelId="{04A4EF59-A557-754F-BFAD-FEEDF3C6AF46}" type="presParOf" srcId="{CE284386-8D05-4F4C-A74A-63B41F41094D}" destId="{9C453190-3ECD-FA47-8924-B960F743176F}" srcOrd="2" destOrd="0" presId="urn:microsoft.com/office/officeart/2005/8/layout/default"/>
  </dgm:cxnLst>
  <dgm:bg>
    <a:noFill/>
  </dgm:bg>
  <dgm:whole/>
  <dgm:extLst>
    <a:ext uri="http://schemas.microsoft.com/office/drawing/2008/diagram">
      <dsp:dataModelExt xmlns:dsp="http://schemas.microsoft.com/office/drawing/2008/diagram" relId="rId20"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00F5913-CFAE-9A4C-80CB-C4F6AB05AD28}">
      <dsp:nvSpPr>
        <dsp:cNvPr id="0" name=""/>
        <dsp:cNvSpPr/>
      </dsp:nvSpPr>
      <dsp:spPr>
        <a:xfrm>
          <a:off x="3668824" y="373093"/>
          <a:ext cx="1910173" cy="19101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r>
            <a:rPr lang="de-DE" sz="2500" kern="1200" dirty="0"/>
            <a:t>Durchführung eines Experiments </a:t>
          </a:r>
        </a:p>
      </dsp:txBody>
      <dsp:txXfrm>
        <a:off x="3668824" y="373093"/>
        <a:ext cx="1910173" cy="1910173"/>
      </dsp:txXfrm>
    </dsp:sp>
    <dsp:sp modelId="{CFD088C9-DB9B-2744-A4EE-4B52BF1420B2}">
      <dsp:nvSpPr>
        <dsp:cNvPr id="0" name=""/>
        <dsp:cNvSpPr/>
      </dsp:nvSpPr>
      <dsp:spPr>
        <a:xfrm>
          <a:off x="772275" y="-276817"/>
          <a:ext cx="4514481" cy="4514481"/>
        </a:xfrm>
        <a:prstGeom prst="circularArrow">
          <a:avLst>
            <a:gd name="adj1" fmla="val 8251"/>
            <a:gd name="adj2" fmla="val 576322"/>
            <a:gd name="adj3" fmla="val 2962915"/>
            <a:gd name="adj4" fmla="val 52352"/>
            <a:gd name="adj5" fmla="val 9626"/>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17F21144-974A-C74B-9008-19F26BFCFAD3}">
      <dsp:nvSpPr>
        <dsp:cNvPr id="0" name=""/>
        <dsp:cNvSpPr/>
      </dsp:nvSpPr>
      <dsp:spPr>
        <a:xfrm>
          <a:off x="2063459" y="3153668"/>
          <a:ext cx="1910173" cy="19101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r>
            <a:rPr lang="de-DE" sz="2500" kern="1200" dirty="0"/>
            <a:t>Auswertung des Experiments</a:t>
          </a:r>
        </a:p>
      </dsp:txBody>
      <dsp:txXfrm>
        <a:off x="2063459" y="3153668"/>
        <a:ext cx="1910173" cy="1910173"/>
      </dsp:txXfrm>
    </dsp:sp>
    <dsp:sp modelId="{B30C119B-88FE-B646-BD1C-78D876E20CDB}">
      <dsp:nvSpPr>
        <dsp:cNvPr id="0" name=""/>
        <dsp:cNvSpPr/>
      </dsp:nvSpPr>
      <dsp:spPr>
        <a:xfrm>
          <a:off x="622485" y="-281873"/>
          <a:ext cx="4514481" cy="4514481"/>
        </a:xfrm>
        <a:prstGeom prst="circularArrow">
          <a:avLst>
            <a:gd name="adj1" fmla="val 8251"/>
            <a:gd name="adj2" fmla="val 576322"/>
            <a:gd name="adj3" fmla="val 10171325"/>
            <a:gd name="adj4" fmla="val 7260762"/>
            <a:gd name="adj5" fmla="val 9626"/>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 modelId="{BD444539-4319-D248-82F9-96AE9E880295}">
      <dsp:nvSpPr>
        <dsp:cNvPr id="0" name=""/>
        <dsp:cNvSpPr/>
      </dsp:nvSpPr>
      <dsp:spPr>
        <a:xfrm>
          <a:off x="458093" y="373093"/>
          <a:ext cx="1910173" cy="191017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r>
            <a:rPr lang="de-DE" sz="2500" kern="1200" dirty="0"/>
            <a:t>Formulierung einer Lösungsidee</a:t>
          </a:r>
        </a:p>
      </dsp:txBody>
      <dsp:txXfrm>
        <a:off x="458093" y="373093"/>
        <a:ext cx="1910173" cy="1910173"/>
      </dsp:txXfrm>
    </dsp:sp>
    <dsp:sp modelId="{19766C08-0E87-0341-9E48-5D7C3F7671DC}">
      <dsp:nvSpPr>
        <dsp:cNvPr id="0" name=""/>
        <dsp:cNvSpPr/>
      </dsp:nvSpPr>
      <dsp:spPr>
        <a:xfrm>
          <a:off x="772275" y="138830"/>
          <a:ext cx="4514481" cy="4514481"/>
        </a:xfrm>
        <a:prstGeom prst="circularArrow">
          <a:avLst>
            <a:gd name="adj1" fmla="val 8251"/>
            <a:gd name="adj2" fmla="val 576322"/>
            <a:gd name="adj3" fmla="val 16855843"/>
            <a:gd name="adj4" fmla="val 14967835"/>
            <a:gd name="adj5" fmla="val 9626"/>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7C3767D-26F2-514E-BDB9-E7818D70B573}">
      <dsp:nvSpPr>
        <dsp:cNvPr id="0" name=""/>
        <dsp:cNvSpPr/>
      </dsp:nvSpPr>
      <dsp:spPr>
        <a:xfrm>
          <a:off x="0" y="213030"/>
          <a:ext cx="8766667" cy="147186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de-DE" sz="3700" kern="1200" dirty="0"/>
            <a:t>a) Binäre Klassifikation mit anschließender Unsicherheitsschätzung</a:t>
          </a:r>
          <a:endParaRPr lang="en-GB" sz="3700" kern="1200" dirty="0"/>
        </a:p>
      </dsp:txBody>
      <dsp:txXfrm>
        <a:off x="71850" y="284880"/>
        <a:ext cx="8622967" cy="1328160"/>
      </dsp:txXfrm>
    </dsp:sp>
    <dsp:sp modelId="{ADE78888-01A4-164A-899F-14CD4B0C75AA}">
      <dsp:nvSpPr>
        <dsp:cNvPr id="0" name=""/>
        <dsp:cNvSpPr/>
      </dsp:nvSpPr>
      <dsp:spPr>
        <a:xfrm>
          <a:off x="0" y="1684890"/>
          <a:ext cx="8766667" cy="141691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8342" tIns="46990" rIns="263144" bIns="46990" numCol="1" spcCol="1270" anchor="t" anchorCtr="0">
          <a:noAutofit/>
        </a:bodyPr>
        <a:lstStyle/>
        <a:p>
          <a:pPr marL="285750" lvl="1" indent="-285750" algn="l" defTabSz="1289050">
            <a:lnSpc>
              <a:spcPct val="90000"/>
            </a:lnSpc>
            <a:spcBef>
              <a:spcPct val="0"/>
            </a:spcBef>
            <a:spcAft>
              <a:spcPct val="20000"/>
            </a:spcAft>
            <a:buChar char="•"/>
          </a:pPr>
          <a:r>
            <a:rPr lang="en-GB" sz="2900" kern="1200" dirty="0" err="1"/>
            <a:t>Klassifikation</a:t>
          </a:r>
          <a:r>
            <a:rPr lang="en-GB" sz="2900" kern="1200" dirty="0"/>
            <a:t>: </a:t>
          </a:r>
          <a:r>
            <a:rPr lang="en-GB" sz="2900" i="1" kern="1200" dirty="0"/>
            <a:t>normal</a:t>
          </a:r>
          <a:r>
            <a:rPr lang="en-GB" sz="2900" kern="1200" dirty="0"/>
            <a:t> </a:t>
          </a:r>
          <a:r>
            <a:rPr lang="en-GB" sz="2900" kern="1200" dirty="0" err="1"/>
            <a:t>oder</a:t>
          </a:r>
          <a:r>
            <a:rPr lang="en-GB" sz="2900" kern="1200" dirty="0"/>
            <a:t> </a:t>
          </a:r>
          <a:r>
            <a:rPr lang="en-GB" sz="2900" i="1" kern="1200" dirty="0"/>
            <a:t>reduced</a:t>
          </a:r>
        </a:p>
        <a:p>
          <a:pPr marL="285750" lvl="1" indent="-285750" algn="l" defTabSz="1289050">
            <a:lnSpc>
              <a:spcPct val="90000"/>
            </a:lnSpc>
            <a:spcBef>
              <a:spcPct val="0"/>
            </a:spcBef>
            <a:spcAft>
              <a:spcPct val="20000"/>
            </a:spcAft>
            <a:buChar char="•"/>
          </a:pPr>
          <a:r>
            <a:rPr lang="en-GB" sz="2900" kern="1200" dirty="0"/>
            <a:t>Sigmoid </a:t>
          </a:r>
          <a:r>
            <a:rPr lang="en-GB" sz="2900" kern="1200" dirty="0" err="1"/>
            <a:t>Funktionswert</a:t>
          </a:r>
          <a:r>
            <a:rPr lang="en-GB" sz="2900" kern="1200" dirty="0"/>
            <a:t> </a:t>
          </a:r>
          <a:r>
            <a:rPr lang="en-GB" sz="2900" kern="1200" dirty="0" err="1"/>
            <a:t>nutzen</a:t>
          </a:r>
          <a:r>
            <a:rPr lang="en-GB" sz="2900" kern="1200" dirty="0"/>
            <a:t>, um </a:t>
          </a:r>
          <a:r>
            <a:rPr lang="en-GB" sz="2900" kern="1200" dirty="0" err="1"/>
            <a:t>Aussage</a:t>
          </a:r>
          <a:r>
            <a:rPr lang="en-GB" sz="2900" kern="1200" dirty="0"/>
            <a:t> </a:t>
          </a:r>
          <a:r>
            <a:rPr lang="en-GB" sz="2900" kern="1200" dirty="0" err="1"/>
            <a:t>über</a:t>
          </a:r>
          <a:r>
            <a:rPr lang="en-GB" sz="2900" kern="1200" dirty="0"/>
            <a:t> </a:t>
          </a:r>
          <a:r>
            <a:rPr lang="en-GB" sz="2900" kern="1200" dirty="0" err="1"/>
            <a:t>Unsicherheit</a:t>
          </a:r>
          <a:r>
            <a:rPr lang="en-GB" sz="2900" kern="1200" dirty="0"/>
            <a:t> </a:t>
          </a:r>
          <a:r>
            <a:rPr lang="en-GB" sz="2900" kern="1200" dirty="0" err="1"/>
            <a:t>zu</a:t>
          </a:r>
          <a:r>
            <a:rPr lang="en-GB" sz="2900" kern="1200" dirty="0"/>
            <a:t> </a:t>
          </a:r>
          <a:r>
            <a:rPr lang="en-GB" sz="2900" kern="1200" dirty="0" err="1"/>
            <a:t>treffen</a:t>
          </a:r>
          <a:r>
            <a:rPr lang="en-GB" sz="2900" kern="1200" dirty="0"/>
            <a:t> </a:t>
          </a:r>
        </a:p>
      </dsp:txBody>
      <dsp:txXfrm>
        <a:off x="0" y="1684890"/>
        <a:ext cx="8766667" cy="1416915"/>
      </dsp:txXfrm>
    </dsp:sp>
    <dsp:sp modelId="{4EBA8028-4DCD-9046-95E6-C65BE2A0E48F}">
      <dsp:nvSpPr>
        <dsp:cNvPr id="0" name=""/>
        <dsp:cNvSpPr/>
      </dsp:nvSpPr>
      <dsp:spPr>
        <a:xfrm>
          <a:off x="0" y="3101805"/>
          <a:ext cx="8766667" cy="147186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de-DE" sz="3700" kern="1200" dirty="0"/>
            <a:t>b) Klassifikation mit 3 Klassen</a:t>
          </a:r>
          <a:endParaRPr lang="en-GB" sz="3700" kern="1200" dirty="0"/>
        </a:p>
      </dsp:txBody>
      <dsp:txXfrm>
        <a:off x="71850" y="3173655"/>
        <a:ext cx="8622967" cy="1328160"/>
      </dsp:txXfrm>
    </dsp:sp>
    <dsp:sp modelId="{551E5B42-F611-2347-95F9-E2417151CBDC}">
      <dsp:nvSpPr>
        <dsp:cNvPr id="0" name=""/>
        <dsp:cNvSpPr/>
      </dsp:nvSpPr>
      <dsp:spPr>
        <a:xfrm>
          <a:off x="0" y="4573665"/>
          <a:ext cx="8766667" cy="199134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8342" tIns="46990" rIns="263144" bIns="46990" numCol="1" spcCol="1270" anchor="t" anchorCtr="0">
          <a:noAutofit/>
        </a:bodyPr>
        <a:lstStyle/>
        <a:p>
          <a:pPr marL="285750" lvl="1" indent="-285750" algn="l" defTabSz="1289050">
            <a:lnSpc>
              <a:spcPct val="90000"/>
            </a:lnSpc>
            <a:spcBef>
              <a:spcPct val="0"/>
            </a:spcBef>
            <a:spcAft>
              <a:spcPct val="20000"/>
            </a:spcAft>
            <a:buChar char="•"/>
          </a:pPr>
          <a:r>
            <a:rPr lang="en-GB" sz="2900" kern="1200" dirty="0" err="1"/>
            <a:t>Klassifikation</a:t>
          </a:r>
          <a:r>
            <a:rPr lang="en-GB" sz="2900" kern="1200" dirty="0"/>
            <a:t> </a:t>
          </a:r>
          <a:r>
            <a:rPr lang="en-GB" sz="2900" kern="1200" dirty="0" err="1"/>
            <a:t>einer</a:t>
          </a:r>
          <a:r>
            <a:rPr lang="en-GB" sz="2900" kern="1200" dirty="0"/>
            <a:t> </a:t>
          </a:r>
          <a:r>
            <a:rPr lang="en-GB" sz="2900" b="1" kern="1200" dirty="0"/>
            <a:t>nominal</a:t>
          </a:r>
          <a:r>
            <a:rPr lang="en-GB" sz="2900" kern="1200" dirty="0"/>
            <a:t> </a:t>
          </a:r>
          <a:r>
            <a:rPr lang="en-GB" sz="2900" kern="1200" dirty="0" err="1"/>
            <a:t>skalierten</a:t>
          </a:r>
          <a:r>
            <a:rPr lang="en-GB" sz="2900" kern="1200" dirty="0"/>
            <a:t> Variable</a:t>
          </a:r>
        </a:p>
        <a:p>
          <a:pPr marL="571500" lvl="2" indent="-285750" algn="l" defTabSz="1289050">
            <a:lnSpc>
              <a:spcPct val="90000"/>
            </a:lnSpc>
            <a:spcBef>
              <a:spcPct val="0"/>
            </a:spcBef>
            <a:spcAft>
              <a:spcPct val="20000"/>
            </a:spcAft>
            <a:buChar char="•"/>
          </a:pPr>
          <a:r>
            <a:rPr lang="en-GB" sz="2900" i="1" kern="1200" dirty="0"/>
            <a:t>normal</a:t>
          </a:r>
        </a:p>
        <a:p>
          <a:pPr marL="571500" lvl="2" indent="-285750" algn="l" defTabSz="1289050">
            <a:lnSpc>
              <a:spcPct val="90000"/>
            </a:lnSpc>
            <a:spcBef>
              <a:spcPct val="0"/>
            </a:spcBef>
            <a:spcAft>
              <a:spcPct val="20000"/>
            </a:spcAft>
            <a:buChar char="•"/>
          </a:pPr>
          <a:r>
            <a:rPr lang="en-GB" sz="2900" i="1" kern="1200" dirty="0"/>
            <a:t>uncertain</a:t>
          </a:r>
          <a:r>
            <a:rPr lang="en-GB" sz="2900" kern="1200" dirty="0"/>
            <a:t> (-&gt; </a:t>
          </a:r>
          <a:r>
            <a:rPr lang="en-GB" sz="2900" kern="1200" dirty="0" err="1"/>
            <a:t>Spezialisten</a:t>
          </a:r>
          <a:r>
            <a:rPr lang="en-GB" sz="2900" kern="1200" dirty="0"/>
            <a:t> final </a:t>
          </a:r>
          <a:r>
            <a:rPr lang="en-GB" sz="2900" kern="1200" dirty="0" err="1"/>
            <a:t>nicht</a:t>
          </a:r>
          <a:r>
            <a:rPr lang="en-GB" sz="2900" kern="1200" dirty="0"/>
            <a:t> </a:t>
          </a:r>
          <a:r>
            <a:rPr lang="en-GB" sz="2900" kern="1200" dirty="0" err="1"/>
            <a:t>einig</a:t>
          </a:r>
          <a:r>
            <a:rPr lang="en-GB" sz="2900" kern="1200" dirty="0"/>
            <a:t>)  </a:t>
          </a:r>
        </a:p>
        <a:p>
          <a:pPr marL="571500" lvl="2" indent="-285750" algn="l" defTabSz="1289050">
            <a:lnSpc>
              <a:spcPct val="90000"/>
            </a:lnSpc>
            <a:spcBef>
              <a:spcPct val="0"/>
            </a:spcBef>
            <a:spcAft>
              <a:spcPct val="20000"/>
            </a:spcAft>
            <a:buChar char="•"/>
          </a:pPr>
          <a:r>
            <a:rPr lang="en-GB" sz="2900" i="1" kern="1200" dirty="0"/>
            <a:t>reduced</a:t>
          </a:r>
          <a:r>
            <a:rPr lang="en-GB" sz="2900" kern="1200" dirty="0"/>
            <a:t> (Parkinson)</a:t>
          </a:r>
        </a:p>
      </dsp:txBody>
      <dsp:txXfrm>
        <a:off x="0" y="4573665"/>
        <a:ext cx="8766667" cy="1991340"/>
      </dsp:txXfrm>
    </dsp:sp>
    <dsp:sp modelId="{34EE60F2-522D-E346-9E1F-B5519C174F6E}">
      <dsp:nvSpPr>
        <dsp:cNvPr id="0" name=""/>
        <dsp:cNvSpPr/>
      </dsp:nvSpPr>
      <dsp:spPr>
        <a:xfrm>
          <a:off x="0" y="6565005"/>
          <a:ext cx="8766667" cy="1471860"/>
        </a:xfrm>
        <a:prstGeom prst="round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40970" tIns="140970" rIns="140970" bIns="140970" numCol="1" spcCol="1270" anchor="ctr" anchorCtr="0">
          <a:noAutofit/>
        </a:bodyPr>
        <a:lstStyle/>
        <a:p>
          <a:pPr marL="0" lvl="0" indent="0" algn="l" defTabSz="1644650">
            <a:lnSpc>
              <a:spcPct val="90000"/>
            </a:lnSpc>
            <a:spcBef>
              <a:spcPct val="0"/>
            </a:spcBef>
            <a:spcAft>
              <a:spcPct val="35000"/>
            </a:spcAft>
            <a:buNone/>
          </a:pPr>
          <a:r>
            <a:rPr lang="de-DE" sz="3700" kern="1200" dirty="0"/>
            <a:t>c) Klassifikation mit 7 Klassen</a:t>
          </a:r>
        </a:p>
      </dsp:txBody>
      <dsp:txXfrm>
        <a:off x="71850" y="6636855"/>
        <a:ext cx="8622967" cy="1328160"/>
      </dsp:txXfrm>
    </dsp:sp>
    <dsp:sp modelId="{C6AEE99C-E424-F04A-9E58-5B481004AE65}">
      <dsp:nvSpPr>
        <dsp:cNvPr id="0" name=""/>
        <dsp:cNvSpPr/>
      </dsp:nvSpPr>
      <dsp:spPr>
        <a:xfrm>
          <a:off x="0" y="8036865"/>
          <a:ext cx="8766667" cy="490176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78342" tIns="46990" rIns="263144" bIns="46990" numCol="1" spcCol="1270" anchor="t" anchorCtr="0">
          <a:noAutofit/>
        </a:bodyPr>
        <a:lstStyle/>
        <a:p>
          <a:pPr marL="285750" lvl="1" indent="-285750" algn="l" defTabSz="1289050">
            <a:lnSpc>
              <a:spcPct val="90000"/>
            </a:lnSpc>
            <a:spcBef>
              <a:spcPct val="0"/>
            </a:spcBef>
            <a:spcAft>
              <a:spcPct val="20000"/>
            </a:spcAft>
            <a:buChar char="•"/>
          </a:pPr>
          <a:r>
            <a:rPr lang="en-GB" sz="2900" kern="1200" dirty="0" err="1"/>
            <a:t>Klassifikation</a:t>
          </a:r>
          <a:r>
            <a:rPr lang="en-GB" sz="2900" kern="1200" dirty="0"/>
            <a:t> </a:t>
          </a:r>
          <a:r>
            <a:rPr lang="en-GB" sz="2900" kern="1200" dirty="0" err="1"/>
            <a:t>einer</a:t>
          </a:r>
          <a:r>
            <a:rPr lang="en-GB" sz="2900" kern="1200" dirty="0"/>
            <a:t> </a:t>
          </a:r>
          <a:r>
            <a:rPr lang="en-GB" sz="2900" b="1" kern="1200" dirty="0"/>
            <a:t>ordinal</a:t>
          </a:r>
          <a:r>
            <a:rPr lang="en-GB" sz="2900" kern="1200" dirty="0"/>
            <a:t> </a:t>
          </a:r>
          <a:r>
            <a:rPr lang="en-GB" sz="2900" kern="1200" dirty="0" err="1"/>
            <a:t>skalierten</a:t>
          </a:r>
          <a:r>
            <a:rPr lang="en-GB" sz="2900" kern="1200" dirty="0"/>
            <a:t> Variable</a:t>
          </a:r>
        </a:p>
        <a:p>
          <a:pPr marL="571500" lvl="2" indent="-285750" algn="l" defTabSz="1289050">
            <a:lnSpc>
              <a:spcPct val="90000"/>
            </a:lnSpc>
            <a:spcBef>
              <a:spcPct val="0"/>
            </a:spcBef>
            <a:spcAft>
              <a:spcPct val="20000"/>
            </a:spcAft>
            <a:buChar char="•"/>
          </a:pPr>
          <a:r>
            <a:rPr lang="en-GB" sz="2900" i="1" kern="1200" dirty="0"/>
            <a:t>most likely normal</a:t>
          </a:r>
        </a:p>
        <a:p>
          <a:pPr marL="571500" lvl="2" indent="-285750" algn="l" defTabSz="1289050">
            <a:lnSpc>
              <a:spcPct val="90000"/>
            </a:lnSpc>
            <a:spcBef>
              <a:spcPct val="0"/>
            </a:spcBef>
            <a:spcAft>
              <a:spcPct val="20000"/>
            </a:spcAft>
            <a:buChar char="•"/>
          </a:pPr>
          <a:r>
            <a:rPr lang="en-GB" sz="2900" i="1" kern="1200" dirty="0"/>
            <a:t>probably normal</a:t>
          </a:r>
        </a:p>
        <a:p>
          <a:pPr marL="571500" lvl="2" indent="-285750" algn="l" defTabSz="1289050">
            <a:lnSpc>
              <a:spcPct val="90000"/>
            </a:lnSpc>
            <a:spcBef>
              <a:spcPct val="0"/>
            </a:spcBef>
            <a:spcAft>
              <a:spcPct val="20000"/>
            </a:spcAft>
            <a:buChar char="•"/>
          </a:pPr>
          <a:r>
            <a:rPr lang="en-GB" sz="2900" i="1" kern="1200" dirty="0"/>
            <a:t>more likely normal than reduced</a:t>
          </a:r>
        </a:p>
        <a:p>
          <a:pPr marL="571500" lvl="2" indent="-285750" algn="l" defTabSz="1289050">
            <a:lnSpc>
              <a:spcPct val="90000"/>
            </a:lnSpc>
            <a:spcBef>
              <a:spcPct val="0"/>
            </a:spcBef>
            <a:spcAft>
              <a:spcPct val="20000"/>
            </a:spcAft>
            <a:buChar char="•"/>
          </a:pPr>
          <a:r>
            <a:rPr lang="en-GB" sz="2900" i="1" kern="1200" dirty="0"/>
            <a:t>uncertain</a:t>
          </a:r>
        </a:p>
        <a:p>
          <a:pPr marL="571500" lvl="2" indent="-285750" algn="l" defTabSz="1289050">
            <a:lnSpc>
              <a:spcPct val="90000"/>
            </a:lnSpc>
            <a:spcBef>
              <a:spcPct val="0"/>
            </a:spcBef>
            <a:spcAft>
              <a:spcPct val="20000"/>
            </a:spcAft>
            <a:buChar char="•"/>
          </a:pPr>
          <a:r>
            <a:rPr lang="en-GB" sz="2900" i="1" kern="1200" dirty="0"/>
            <a:t>more likely reduced than normal</a:t>
          </a:r>
        </a:p>
        <a:p>
          <a:pPr marL="571500" lvl="2" indent="-285750" algn="l" defTabSz="1289050">
            <a:lnSpc>
              <a:spcPct val="90000"/>
            </a:lnSpc>
            <a:spcBef>
              <a:spcPct val="0"/>
            </a:spcBef>
            <a:spcAft>
              <a:spcPct val="20000"/>
            </a:spcAft>
            <a:buChar char="•"/>
          </a:pPr>
          <a:r>
            <a:rPr lang="en-GB" sz="2900" i="1" kern="1200" dirty="0"/>
            <a:t>probably reduced</a:t>
          </a:r>
        </a:p>
        <a:p>
          <a:pPr marL="571500" lvl="2" indent="-285750" algn="l" defTabSz="1289050">
            <a:lnSpc>
              <a:spcPct val="90000"/>
            </a:lnSpc>
            <a:spcBef>
              <a:spcPct val="0"/>
            </a:spcBef>
            <a:spcAft>
              <a:spcPct val="20000"/>
            </a:spcAft>
            <a:buChar char="•"/>
          </a:pPr>
          <a:r>
            <a:rPr lang="en-GB" sz="2900" i="1" kern="1200" dirty="0"/>
            <a:t>most likely reduced</a:t>
          </a:r>
        </a:p>
        <a:p>
          <a:pPr marL="285750" lvl="1" indent="-285750" algn="l" defTabSz="1289050">
            <a:lnSpc>
              <a:spcPct val="90000"/>
            </a:lnSpc>
            <a:spcBef>
              <a:spcPct val="0"/>
            </a:spcBef>
            <a:spcAft>
              <a:spcPct val="20000"/>
            </a:spcAft>
            <a:buChar char="•"/>
          </a:pPr>
          <a:r>
            <a:rPr lang="en-GB" sz="2900" kern="1200" dirty="0" err="1"/>
            <a:t>Klasse</a:t>
          </a:r>
          <a:r>
            <a:rPr lang="en-GB" sz="2900" kern="1200" dirty="0"/>
            <a:t> </a:t>
          </a:r>
          <a:r>
            <a:rPr lang="en-GB" sz="2900" kern="1200" dirty="0" err="1"/>
            <a:t>wird</a:t>
          </a:r>
          <a:r>
            <a:rPr lang="en-GB" sz="2900" kern="1200" dirty="0"/>
            <a:t> </a:t>
          </a:r>
          <a:r>
            <a:rPr lang="en-GB" sz="2900" kern="1200" dirty="0" err="1"/>
            <a:t>aus</a:t>
          </a:r>
          <a:r>
            <a:rPr lang="en-GB" sz="2900" kern="1200" dirty="0"/>
            <a:t> den </a:t>
          </a:r>
          <a:r>
            <a:rPr lang="en-GB" sz="2900" kern="1200" dirty="0" err="1"/>
            <a:t>Sitzungslabels</a:t>
          </a:r>
          <a:r>
            <a:rPr lang="en-GB" sz="2900" kern="1200" dirty="0"/>
            <a:t> und </a:t>
          </a:r>
          <a:r>
            <a:rPr lang="en-GB" sz="2900" kern="1200" dirty="0" err="1"/>
            <a:t>finalen</a:t>
          </a:r>
          <a:r>
            <a:rPr lang="en-GB" sz="2900" kern="1200" dirty="0"/>
            <a:t> Labels der </a:t>
          </a:r>
          <a:r>
            <a:rPr lang="en-GB" sz="2900" kern="1200" dirty="0" err="1"/>
            <a:t>Spezialisten</a:t>
          </a:r>
          <a:r>
            <a:rPr lang="en-GB" sz="2900" kern="1200" dirty="0"/>
            <a:t> </a:t>
          </a:r>
          <a:r>
            <a:rPr lang="en-GB" sz="2900" kern="1200" dirty="0" err="1"/>
            <a:t>durch</a:t>
          </a:r>
          <a:r>
            <a:rPr lang="en-GB" sz="2900" kern="1200" dirty="0"/>
            <a:t> </a:t>
          </a:r>
          <a:r>
            <a:rPr lang="en-GB" sz="2900" kern="1200" dirty="0" err="1"/>
            <a:t>Fallunterscheidung</a:t>
          </a:r>
          <a:r>
            <a:rPr lang="en-GB" sz="2900" kern="1200" dirty="0"/>
            <a:t> </a:t>
          </a:r>
          <a:r>
            <a:rPr lang="en-GB" sz="2900" kern="1200" dirty="0" err="1"/>
            <a:t>berechnet</a:t>
          </a:r>
          <a:endParaRPr lang="en-GB" sz="2900" kern="1200" dirty="0"/>
        </a:p>
      </dsp:txBody>
      <dsp:txXfrm>
        <a:off x="0" y="8036865"/>
        <a:ext cx="8766667" cy="490176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927AAD-E2B9-FA4F-A6B3-6891C2F08DE7}">
      <dsp:nvSpPr>
        <dsp:cNvPr id="0" name=""/>
        <dsp:cNvSpPr/>
      </dsp:nvSpPr>
      <dsp:spPr>
        <a:xfrm>
          <a:off x="0" y="608728"/>
          <a:ext cx="10886894" cy="4212770"/>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GB" sz="3500" kern="1200" dirty="0"/>
            <a:t>SPECT-</a:t>
          </a:r>
          <a:r>
            <a:rPr lang="en-GB" sz="3500" kern="1200" dirty="0" err="1"/>
            <a:t>Bilder</a:t>
          </a:r>
          <a:endParaRPr lang="en-GB" sz="3500" kern="1200" dirty="0"/>
        </a:p>
        <a:p>
          <a:pPr marL="228600" lvl="1" indent="-228600" algn="l" defTabSz="1200150">
            <a:lnSpc>
              <a:spcPct val="90000"/>
            </a:lnSpc>
            <a:spcBef>
              <a:spcPct val="0"/>
            </a:spcBef>
            <a:spcAft>
              <a:spcPct val="15000"/>
            </a:spcAft>
            <a:buChar char="•"/>
          </a:pPr>
          <a:r>
            <a:rPr lang="de-DE" sz="2700" kern="1200" dirty="0"/>
            <a:t>ca. 1.700 DAT-SPECT Aufnahmen</a:t>
          </a:r>
          <a:endParaRPr lang="en-GB" sz="2700" kern="1200" dirty="0"/>
        </a:p>
        <a:p>
          <a:pPr marL="228600" lvl="1" indent="-228600" algn="l" defTabSz="1200150">
            <a:lnSpc>
              <a:spcPct val="90000"/>
            </a:lnSpc>
            <a:spcBef>
              <a:spcPct val="0"/>
            </a:spcBef>
            <a:spcAft>
              <a:spcPct val="15000"/>
            </a:spcAft>
            <a:buChar char="•"/>
          </a:pPr>
          <a:r>
            <a:rPr lang="de-DE" sz="2700" kern="1200" dirty="0"/>
            <a:t>Volumetrische (3D) Bilddaten und reduzierte 2D Versionen (3D Daten reduziert entlang einer Achse)</a:t>
          </a:r>
          <a:endParaRPr lang="en-GB" sz="2700" kern="1200" dirty="0"/>
        </a:p>
        <a:p>
          <a:pPr marL="228600" lvl="1" indent="-228600" algn="l" defTabSz="1200150">
            <a:lnSpc>
              <a:spcPct val="90000"/>
            </a:lnSpc>
            <a:spcBef>
              <a:spcPct val="0"/>
            </a:spcBef>
            <a:spcAft>
              <a:spcPct val="15000"/>
            </a:spcAft>
            <a:buChar char="•"/>
          </a:pPr>
          <a:r>
            <a:rPr lang="de-DE" sz="2700" kern="1200" dirty="0"/>
            <a:t>Beide Datenvarianten liegen jeweils für den Fall einer rigiden und affinen Transformation in den normalisierten Referenzraum (MNI-Raum) vor</a:t>
          </a:r>
          <a:endParaRPr lang="en-GB" sz="2700" kern="1200" dirty="0"/>
        </a:p>
        <a:p>
          <a:pPr marL="228600" lvl="1" indent="-228600" algn="l" defTabSz="1200150">
            <a:lnSpc>
              <a:spcPct val="90000"/>
            </a:lnSpc>
            <a:spcBef>
              <a:spcPct val="0"/>
            </a:spcBef>
            <a:spcAft>
              <a:spcPct val="15000"/>
            </a:spcAft>
            <a:buChar char="•"/>
          </a:pPr>
          <a:r>
            <a:rPr lang="en-GB" sz="2700" kern="1200" dirty="0" err="1"/>
            <a:t>Preprocessing</a:t>
          </a:r>
          <a:r>
            <a:rPr lang="en-GB" sz="2700" kern="1200" dirty="0"/>
            <a:t>: </a:t>
          </a:r>
          <a:r>
            <a:rPr lang="de-DE" sz="2700" kern="1200" dirty="0"/>
            <a:t>Modell erwartet quadratische Bilder; nur quadratische Region-</a:t>
          </a:r>
          <a:r>
            <a:rPr lang="de-DE" sz="2700" kern="1200" dirty="0" err="1"/>
            <a:t>of</a:t>
          </a:r>
          <a:r>
            <a:rPr lang="de-DE" sz="2700" kern="1200" dirty="0"/>
            <a:t>-Interest wird verwendet</a:t>
          </a:r>
          <a:endParaRPr lang="en-GB" sz="2700" kern="1200" dirty="0"/>
        </a:p>
      </dsp:txBody>
      <dsp:txXfrm>
        <a:off x="0" y="608728"/>
        <a:ext cx="10886894" cy="4212770"/>
      </dsp:txXfrm>
    </dsp:sp>
    <dsp:sp modelId="{9C453190-3ECD-FA47-8924-B960F743176F}">
      <dsp:nvSpPr>
        <dsp:cNvPr id="0" name=""/>
        <dsp:cNvSpPr/>
      </dsp:nvSpPr>
      <dsp:spPr>
        <a:xfrm>
          <a:off x="0" y="5910188"/>
          <a:ext cx="10886894" cy="2748004"/>
        </a:xfrm>
        <a:prstGeom prst="rect">
          <a:avLst/>
        </a:prstGeom>
        <a:gradFill rotWithShape="0">
          <a:gsLst>
            <a:gs pos="0">
              <a:schemeClr val="accent1">
                <a:hueOff val="0"/>
                <a:satOff val="0"/>
                <a:lumOff val="0"/>
                <a:alphaOff val="0"/>
                <a:lumMod val="110000"/>
                <a:satMod val="105000"/>
                <a:tint val="67000"/>
              </a:schemeClr>
            </a:gs>
            <a:gs pos="50000">
              <a:schemeClr val="accent1">
                <a:hueOff val="0"/>
                <a:satOff val="0"/>
                <a:lumOff val="0"/>
                <a:alphaOff val="0"/>
                <a:lumMod val="105000"/>
                <a:satMod val="103000"/>
                <a:tint val="73000"/>
              </a:schemeClr>
            </a:gs>
            <a:gs pos="100000">
              <a:schemeClr val="accent1">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33350" tIns="133350" rIns="133350" bIns="133350" numCol="1" spcCol="1270" anchor="t" anchorCtr="0">
          <a:noAutofit/>
        </a:bodyPr>
        <a:lstStyle/>
        <a:p>
          <a:pPr marL="0" lvl="0" indent="0" algn="l" defTabSz="1555750">
            <a:lnSpc>
              <a:spcPct val="90000"/>
            </a:lnSpc>
            <a:spcBef>
              <a:spcPct val="0"/>
            </a:spcBef>
            <a:spcAft>
              <a:spcPct val="35000"/>
            </a:spcAft>
            <a:buNone/>
          </a:pPr>
          <a:r>
            <a:rPr lang="en-GB" sz="3500" kern="1200" dirty="0"/>
            <a:t>Labels</a:t>
          </a:r>
        </a:p>
        <a:p>
          <a:pPr marL="228600" lvl="1" indent="-228600" algn="l" defTabSz="1200150">
            <a:lnSpc>
              <a:spcPct val="90000"/>
            </a:lnSpc>
            <a:spcBef>
              <a:spcPct val="0"/>
            </a:spcBef>
            <a:spcAft>
              <a:spcPct val="15000"/>
            </a:spcAft>
            <a:buChar char="•"/>
          </a:pPr>
          <a:r>
            <a:rPr lang="de-DE" sz="2700" kern="1200" dirty="0"/>
            <a:t>9 Labels für jede Aufnahme</a:t>
          </a:r>
          <a:endParaRPr lang="en-GB" sz="2700" kern="1200" dirty="0"/>
        </a:p>
        <a:p>
          <a:pPr marL="228600" lvl="1" indent="-228600" algn="l" defTabSz="1200150">
            <a:lnSpc>
              <a:spcPct val="90000"/>
            </a:lnSpc>
            <a:spcBef>
              <a:spcPct val="0"/>
            </a:spcBef>
            <a:spcAft>
              <a:spcPct val="15000"/>
            </a:spcAft>
            <a:buChar char="•"/>
          </a:pPr>
          <a:r>
            <a:rPr lang="de-DE" sz="2700" kern="1200" dirty="0"/>
            <a:t>Drei Spezialisten in zwei Sitzungen befragt; ebenso finale Entscheidung eingeholt</a:t>
          </a:r>
          <a:endParaRPr lang="en-GB" sz="2700" kern="1200" dirty="0"/>
        </a:p>
        <a:p>
          <a:pPr marL="457200" lvl="2" indent="-228600" algn="l" defTabSz="1200150">
            <a:lnSpc>
              <a:spcPct val="90000"/>
            </a:lnSpc>
            <a:spcBef>
              <a:spcPct val="0"/>
            </a:spcBef>
            <a:spcAft>
              <a:spcPct val="15000"/>
            </a:spcAft>
            <a:buChar char="•"/>
          </a:pPr>
          <a:r>
            <a:rPr lang="de-DE" sz="2700" kern="1200" dirty="0"/>
            <a:t>Keine finale Einigkeit in ca. 5% der Fällen</a:t>
          </a:r>
          <a:endParaRPr lang="en-GB" sz="2700" kern="1200" dirty="0"/>
        </a:p>
      </dsp:txBody>
      <dsp:txXfrm>
        <a:off x="0" y="5910188"/>
        <a:ext cx="10886894" cy="2748004"/>
      </dsp:txXfrm>
    </dsp:sp>
  </dsp:spTree>
</dsp:drawing>
</file>

<file path=ppt/diagrams/layout1.xml><?xml version="1.0" encoding="utf-8"?>
<dgm:layoutDef xmlns:dgm="http://schemas.openxmlformats.org/drawingml/2006/diagram" xmlns:a="http://schemas.openxmlformats.org/drawingml/2006/main" uniqueId="urn:microsoft.com/office/officeart/2005/8/layout/cycle1">
  <dgm:title val=""/>
  <dgm:desc val=""/>
  <dgm:catLst>
    <dgm:cat type="cycle" pri="2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alg type="cycle">
          <dgm:param type="stAng" val="0"/>
          <dgm:param type="spanAng" val="360"/>
        </dgm:alg>
      </dgm:if>
      <dgm:else name="Name2">
        <dgm:alg type="cycle">
          <dgm:param type="stAng" val="0"/>
          <dgm:param type="spanAng" val="-360"/>
        </dgm:alg>
      </dgm:else>
    </dgm:choose>
    <dgm:shape xmlns:r="http://schemas.openxmlformats.org/officeDocument/2006/relationships" r:blip="">
      <dgm:adjLst/>
    </dgm:shape>
    <dgm:presOf/>
    <dgm:choose name="Name3">
      <dgm:if name="Name4" func="var" arg="dir" op="equ" val="norm">
        <dgm:constrLst>
          <dgm:constr type="diam" val="1"/>
          <dgm:constr type="w" for="ch" forName="node" refType="w"/>
          <dgm:constr type="w" for="ch" ptType="sibTrans" refType="w" refFor="ch" refForName="node" fact="0.5"/>
          <dgm:constr type="h" for="ch" ptType="sibTrans" op="equ"/>
          <dgm:constr type="diam" for="ch" ptType="sibTrans" refType="diam" op="equ"/>
          <dgm:constr type="sibSp" refType="w" refFor="ch" refForName="node" fact="0.15"/>
          <dgm:constr type="w" for="ch" forName="dummy" refType="sibSp" fact="2.8"/>
          <dgm:constr type="primFontSz" for="ch" forName="node" op="equ" val="65"/>
        </dgm:constrLst>
      </dgm:if>
      <dgm:else name="Name5">
        <dgm:constrLst>
          <dgm:constr type="diam" val="1"/>
          <dgm:constr type="w" for="ch" forName="node" refType="w"/>
          <dgm:constr type="w" for="ch" ptType="sibTrans" refType="w" refFor="ch" refForName="node" fact="0.5"/>
          <dgm:constr type="h" for="ch" ptType="sibTrans" op="equ"/>
          <dgm:constr type="diam" for="ch" ptType="sibTrans" refType="diam" op="equ" fact="-1"/>
          <dgm:constr type="sibSp" refType="w" refFor="ch" refForName="node" fact="0.15"/>
          <dgm:constr type="w" for="ch" forName="dummy" refType="sibSp" fact="2.8"/>
          <dgm:constr type="primFontSz" for="ch" forName="node" op="equ" val="65"/>
        </dgm:constrLst>
      </dgm:else>
    </dgm:choose>
    <dgm:ruleLst>
      <dgm:rule type="diam" val="INF" fact="NaN" max="NaN"/>
    </dgm:ruleLst>
    <dgm:forEach name="nodesForEach" axis="ch" ptType="node">
      <dgm:choose name="Name6">
        <dgm:if name="Name7" axis="par ch" ptType="doc node" func="cnt" op="gt" val="1">
          <dgm:layoutNode name="dummy">
            <dgm:alg type="sp"/>
            <dgm:shape xmlns:r="http://schemas.openxmlformats.org/officeDocument/2006/relationships" r:blip="">
              <dgm:adjLst/>
            </dgm:shape>
            <dgm:presOf/>
            <dgm:constrLst>
              <dgm:constr type="h" refType="w"/>
            </dgm:constrLst>
            <dgm:ruleLst/>
          </dgm:layoutNode>
        </dgm:if>
        <dgm:else name="Name8"/>
      </dgm:choose>
      <dgm:layoutNode name="node" styleLbl="revTx">
        <dgm:varLst>
          <dgm:bulletEnabled val="1"/>
        </dgm:varLst>
        <dgm:alg type="tx">
          <dgm:param type="txAnchorVertCh" val="mid"/>
        </dgm:alg>
        <dgm:shape xmlns:r="http://schemas.openxmlformats.org/officeDocument/2006/relationships" type="rect"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Name11" axis="followSib" ptType="sibTrans" hideLastTrans="0" cnt="1">
            <dgm:layoutNode name="sibTrans" styleLbl="node1">
              <dgm:alg type="conn">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begPad"/>
                <dgm:constr type="endPad"/>
              </dgm:constrLst>
              <dgm:ruleLst/>
            </dgm:layoutNode>
          </dgm:forEach>
        </dgm:if>
        <dgm:else name="Name12"/>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jpg>
</file>

<file path=ppt/media/image4.jpg>
</file>

<file path=ppt/media/image5.tiff>
</file>

<file path=ppt/media/image6.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7005156"/>
            <a:ext cx="25733931" cy="14902051"/>
          </a:xfrm>
        </p:spPr>
        <p:txBody>
          <a:bodyPr anchor="b"/>
          <a:lstStyle>
            <a:lvl1pPr algn="ctr">
              <a:defRPr sz="19865"/>
            </a:lvl1pPr>
          </a:lstStyle>
          <a:p>
            <a:r>
              <a:rPr lang="de-DE"/>
              <a:t>Mastertitelformat bearbeiten</a:t>
            </a:r>
            <a:endParaRPr lang="en-US" dirty="0"/>
          </a:p>
        </p:txBody>
      </p:sp>
      <p:sp>
        <p:nvSpPr>
          <p:cNvPr id="3" name="Subtitle 2"/>
          <p:cNvSpPr>
            <a:spLocks noGrp="1"/>
          </p:cNvSpPr>
          <p:nvPr>
            <p:ph type="subTitle" idx="1"/>
          </p:nvPr>
        </p:nvSpPr>
        <p:spPr>
          <a:xfrm>
            <a:off x="3784402" y="22481887"/>
            <a:ext cx="22706410" cy="10334331"/>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A73ACFAC-4570-4D81-BA66-C037143491CF}" type="datetimeFigureOut">
              <a:rPr lang="de-DE" smtClean="0"/>
              <a:t>13.06.23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771A60AD-5D4D-443D-9429-DBC3E2E86C6C}" type="slidenum">
              <a:rPr lang="de-DE" smtClean="0"/>
              <a:t>‹#›</a:t>
            </a:fld>
            <a:endParaRPr lang="de-DE"/>
          </a:p>
        </p:txBody>
      </p:sp>
    </p:spTree>
    <p:extLst>
      <p:ext uri="{BB962C8B-B14F-4D97-AF65-F5344CB8AC3E}">
        <p14:creationId xmlns:p14="http://schemas.microsoft.com/office/powerpoint/2010/main" val="29209378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A73ACFAC-4570-4D81-BA66-C037143491CF}" type="datetimeFigureOut">
              <a:rPr lang="de-DE" smtClean="0"/>
              <a:t>13.06.23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771A60AD-5D4D-443D-9429-DBC3E2E86C6C}" type="slidenum">
              <a:rPr lang="de-DE" smtClean="0"/>
              <a:t>‹#›</a:t>
            </a:fld>
            <a:endParaRPr lang="de-DE"/>
          </a:p>
        </p:txBody>
      </p:sp>
    </p:spTree>
    <p:extLst>
      <p:ext uri="{BB962C8B-B14F-4D97-AF65-F5344CB8AC3E}">
        <p14:creationId xmlns:p14="http://schemas.microsoft.com/office/powerpoint/2010/main" val="2246594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2278904"/>
            <a:ext cx="6528093" cy="36274211"/>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2081423" y="2278904"/>
            <a:ext cx="19205838" cy="36274211"/>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A73ACFAC-4570-4D81-BA66-C037143491CF}" type="datetimeFigureOut">
              <a:rPr lang="de-DE" smtClean="0"/>
              <a:t>13.06.23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771A60AD-5D4D-443D-9429-DBC3E2E86C6C}" type="slidenum">
              <a:rPr lang="de-DE" smtClean="0"/>
              <a:t>‹#›</a:t>
            </a:fld>
            <a:endParaRPr lang="de-DE"/>
          </a:p>
        </p:txBody>
      </p:sp>
    </p:spTree>
    <p:extLst>
      <p:ext uri="{BB962C8B-B14F-4D97-AF65-F5344CB8AC3E}">
        <p14:creationId xmlns:p14="http://schemas.microsoft.com/office/powerpoint/2010/main" val="14856457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A73ACFAC-4570-4D81-BA66-C037143491CF}" type="datetimeFigureOut">
              <a:rPr lang="de-DE" smtClean="0"/>
              <a:t>13.06.23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771A60AD-5D4D-443D-9429-DBC3E2E86C6C}" type="slidenum">
              <a:rPr lang="de-DE" smtClean="0"/>
              <a:t>‹#›</a:t>
            </a:fld>
            <a:endParaRPr lang="de-DE"/>
          </a:p>
        </p:txBody>
      </p:sp>
    </p:spTree>
    <p:extLst>
      <p:ext uri="{BB962C8B-B14F-4D97-AF65-F5344CB8AC3E}">
        <p14:creationId xmlns:p14="http://schemas.microsoft.com/office/powerpoint/2010/main" val="3000113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065654" y="10671229"/>
            <a:ext cx="26112371" cy="17805173"/>
          </a:xfrm>
        </p:spPr>
        <p:txBody>
          <a:bodyPr anchor="b"/>
          <a:lstStyle>
            <a:lvl1pPr>
              <a:defRPr sz="19865"/>
            </a:lvl1pPr>
          </a:lstStyle>
          <a:p>
            <a:r>
              <a:rPr lang="de-DE"/>
              <a:t>Mastertitelformat bearbeiten</a:t>
            </a:r>
            <a:endParaRPr lang="en-US" dirty="0"/>
          </a:p>
        </p:txBody>
      </p:sp>
      <p:sp>
        <p:nvSpPr>
          <p:cNvPr id="3" name="Text Placeholder 2"/>
          <p:cNvSpPr>
            <a:spLocks noGrp="1"/>
          </p:cNvSpPr>
          <p:nvPr>
            <p:ph type="body" idx="1"/>
          </p:nvPr>
        </p:nvSpPr>
        <p:spPr>
          <a:xfrm>
            <a:off x="2065654" y="28644846"/>
            <a:ext cx="26112371" cy="9363320"/>
          </a:xfrm>
        </p:spPr>
        <p:txBody>
          <a:bodyPr/>
          <a:lstStyle>
            <a:lvl1pPr marL="0" indent="0">
              <a:buNone/>
              <a:defRPr sz="7946">
                <a:solidFill>
                  <a:schemeClr val="tx1"/>
                </a:solidFill>
              </a:defRPr>
            </a:lvl1pPr>
            <a:lvl2pPr marL="1513743" indent="0">
              <a:buNone/>
              <a:defRPr sz="6622">
                <a:solidFill>
                  <a:schemeClr val="tx1">
                    <a:tint val="75000"/>
                  </a:schemeClr>
                </a:solidFill>
              </a:defRPr>
            </a:lvl2pPr>
            <a:lvl3pPr marL="3027487" indent="0">
              <a:buNone/>
              <a:defRPr sz="5960">
                <a:solidFill>
                  <a:schemeClr val="tx1">
                    <a:tint val="75000"/>
                  </a:schemeClr>
                </a:solidFill>
              </a:defRPr>
            </a:lvl3pPr>
            <a:lvl4pPr marL="4541230" indent="0">
              <a:buNone/>
              <a:defRPr sz="5297">
                <a:solidFill>
                  <a:schemeClr val="tx1">
                    <a:tint val="75000"/>
                  </a:schemeClr>
                </a:solidFill>
              </a:defRPr>
            </a:lvl4pPr>
            <a:lvl5pPr marL="6054974" indent="0">
              <a:buNone/>
              <a:defRPr sz="5297">
                <a:solidFill>
                  <a:schemeClr val="tx1">
                    <a:tint val="75000"/>
                  </a:schemeClr>
                </a:solidFill>
              </a:defRPr>
            </a:lvl5pPr>
            <a:lvl6pPr marL="7568717" indent="0">
              <a:buNone/>
              <a:defRPr sz="5297">
                <a:solidFill>
                  <a:schemeClr val="tx1">
                    <a:tint val="75000"/>
                  </a:schemeClr>
                </a:solidFill>
              </a:defRPr>
            </a:lvl6pPr>
            <a:lvl7pPr marL="9082461" indent="0">
              <a:buNone/>
              <a:defRPr sz="5297">
                <a:solidFill>
                  <a:schemeClr val="tx1">
                    <a:tint val="75000"/>
                  </a:schemeClr>
                </a:solidFill>
              </a:defRPr>
            </a:lvl7pPr>
            <a:lvl8pPr marL="10596204" indent="0">
              <a:buNone/>
              <a:defRPr sz="5297">
                <a:solidFill>
                  <a:schemeClr val="tx1">
                    <a:tint val="75000"/>
                  </a:schemeClr>
                </a:solidFill>
              </a:defRPr>
            </a:lvl8pPr>
            <a:lvl9pPr marL="12109948" indent="0">
              <a:buNone/>
              <a:defRPr sz="5297">
                <a:solidFill>
                  <a:schemeClr val="tx1">
                    <a:tint val="75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A73ACFAC-4570-4D81-BA66-C037143491CF}" type="datetimeFigureOut">
              <a:rPr lang="de-DE" smtClean="0"/>
              <a:t>13.06.23</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771A60AD-5D4D-443D-9429-DBC3E2E86C6C}" type="slidenum">
              <a:rPr lang="de-DE" smtClean="0"/>
              <a:t>‹#›</a:t>
            </a:fld>
            <a:endParaRPr lang="de-DE"/>
          </a:p>
        </p:txBody>
      </p:sp>
    </p:spTree>
    <p:extLst>
      <p:ext uri="{BB962C8B-B14F-4D97-AF65-F5344CB8AC3E}">
        <p14:creationId xmlns:p14="http://schemas.microsoft.com/office/powerpoint/2010/main" val="13318912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2081421" y="11394520"/>
            <a:ext cx="12866966" cy="2715859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15326826" y="11394520"/>
            <a:ext cx="12866966" cy="27158594"/>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A73ACFAC-4570-4D81-BA66-C037143491CF}" type="datetimeFigureOut">
              <a:rPr lang="de-DE" smtClean="0"/>
              <a:t>13.06.23</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771A60AD-5D4D-443D-9429-DBC3E2E86C6C}" type="slidenum">
              <a:rPr lang="de-DE" smtClean="0"/>
              <a:t>‹#›</a:t>
            </a:fld>
            <a:endParaRPr lang="de-DE"/>
          </a:p>
        </p:txBody>
      </p:sp>
    </p:spTree>
    <p:extLst>
      <p:ext uri="{BB962C8B-B14F-4D97-AF65-F5344CB8AC3E}">
        <p14:creationId xmlns:p14="http://schemas.microsoft.com/office/powerpoint/2010/main" val="1004131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2085364" y="2278913"/>
            <a:ext cx="26112371" cy="8273416"/>
          </a:xfrm>
        </p:spPr>
        <p:txBody>
          <a:bodyPr/>
          <a:lstStyle/>
          <a:p>
            <a:r>
              <a:rPr lang="de-DE"/>
              <a:t>Mastertitelformat bearbeiten</a:t>
            </a:r>
            <a:endParaRPr lang="en-US" dirty="0"/>
          </a:p>
        </p:txBody>
      </p:sp>
      <p:sp>
        <p:nvSpPr>
          <p:cNvPr id="3" name="Text Placeholder 2"/>
          <p:cNvSpPr>
            <a:spLocks noGrp="1"/>
          </p:cNvSpPr>
          <p:nvPr>
            <p:ph type="body" idx="1"/>
          </p:nvPr>
        </p:nvSpPr>
        <p:spPr>
          <a:xfrm>
            <a:off x="2085368" y="10492870"/>
            <a:ext cx="12807832"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de-DE"/>
              <a:t>Mastertextformat bearbeiten</a:t>
            </a:r>
          </a:p>
        </p:txBody>
      </p:sp>
      <p:sp>
        <p:nvSpPr>
          <p:cNvPr id="4" name="Content Placeholder 3"/>
          <p:cNvSpPr>
            <a:spLocks noGrp="1"/>
          </p:cNvSpPr>
          <p:nvPr>
            <p:ph sz="half" idx="2"/>
          </p:nvPr>
        </p:nvSpPr>
        <p:spPr>
          <a:xfrm>
            <a:off x="2085368" y="15635264"/>
            <a:ext cx="12807832" cy="22997117"/>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15326828" y="10492870"/>
            <a:ext cx="12870909"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de-DE"/>
              <a:t>Mastertextformat bearbeiten</a:t>
            </a:r>
          </a:p>
        </p:txBody>
      </p:sp>
      <p:sp>
        <p:nvSpPr>
          <p:cNvPr id="6" name="Content Placeholder 5"/>
          <p:cNvSpPr>
            <a:spLocks noGrp="1"/>
          </p:cNvSpPr>
          <p:nvPr>
            <p:ph sz="quarter" idx="4"/>
          </p:nvPr>
        </p:nvSpPr>
        <p:spPr>
          <a:xfrm>
            <a:off x="15326828" y="15635264"/>
            <a:ext cx="12870909" cy="22997117"/>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A73ACFAC-4570-4D81-BA66-C037143491CF}" type="datetimeFigureOut">
              <a:rPr lang="de-DE" smtClean="0"/>
              <a:t>13.06.23</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771A60AD-5D4D-443D-9429-DBC3E2E86C6C}" type="slidenum">
              <a:rPr lang="de-DE" smtClean="0"/>
              <a:t>‹#›</a:t>
            </a:fld>
            <a:endParaRPr lang="de-DE"/>
          </a:p>
        </p:txBody>
      </p:sp>
    </p:spTree>
    <p:extLst>
      <p:ext uri="{BB962C8B-B14F-4D97-AF65-F5344CB8AC3E}">
        <p14:creationId xmlns:p14="http://schemas.microsoft.com/office/powerpoint/2010/main" val="11677926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A73ACFAC-4570-4D81-BA66-C037143491CF}" type="datetimeFigureOut">
              <a:rPr lang="de-DE" smtClean="0"/>
              <a:t>13.06.23</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771A60AD-5D4D-443D-9429-DBC3E2E86C6C}" type="slidenum">
              <a:rPr lang="de-DE" smtClean="0"/>
              <a:t>‹#›</a:t>
            </a:fld>
            <a:endParaRPr lang="de-DE"/>
          </a:p>
        </p:txBody>
      </p:sp>
    </p:spTree>
    <p:extLst>
      <p:ext uri="{BB962C8B-B14F-4D97-AF65-F5344CB8AC3E}">
        <p14:creationId xmlns:p14="http://schemas.microsoft.com/office/powerpoint/2010/main" val="36425022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73ACFAC-4570-4D81-BA66-C037143491CF}" type="datetimeFigureOut">
              <a:rPr lang="de-DE" smtClean="0"/>
              <a:t>13.06.23</a:t>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771A60AD-5D4D-443D-9429-DBC3E2E86C6C}" type="slidenum">
              <a:rPr lang="de-DE" smtClean="0"/>
              <a:t>‹#›</a:t>
            </a:fld>
            <a:endParaRPr lang="de-DE"/>
          </a:p>
        </p:txBody>
      </p:sp>
    </p:spTree>
    <p:extLst>
      <p:ext uri="{BB962C8B-B14F-4D97-AF65-F5344CB8AC3E}">
        <p14:creationId xmlns:p14="http://schemas.microsoft.com/office/powerpoint/2010/main" val="22965600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de-DE"/>
              <a:t>Mastertitelformat bearbeiten</a:t>
            </a:r>
            <a:endParaRPr lang="en-US" dirty="0"/>
          </a:p>
        </p:txBody>
      </p:sp>
      <p:sp>
        <p:nvSpPr>
          <p:cNvPr id="3" name="Content Placeholder 2"/>
          <p:cNvSpPr>
            <a:spLocks noGrp="1"/>
          </p:cNvSpPr>
          <p:nvPr>
            <p:ph idx="1"/>
          </p:nvPr>
        </p:nvSpPr>
        <p:spPr>
          <a:xfrm>
            <a:off x="12870909" y="6162959"/>
            <a:ext cx="15326827" cy="30418415"/>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de-DE"/>
              <a:t>Mastertextformat bearbeiten</a:t>
            </a:r>
          </a:p>
        </p:txBody>
      </p:sp>
      <p:sp>
        <p:nvSpPr>
          <p:cNvPr id="5" name="Date Placeholder 4"/>
          <p:cNvSpPr>
            <a:spLocks noGrp="1"/>
          </p:cNvSpPr>
          <p:nvPr>
            <p:ph type="dt" sz="half" idx="10"/>
          </p:nvPr>
        </p:nvSpPr>
        <p:spPr/>
        <p:txBody>
          <a:bodyPr/>
          <a:lstStyle/>
          <a:p>
            <a:fld id="{A73ACFAC-4570-4D81-BA66-C037143491CF}" type="datetimeFigureOut">
              <a:rPr lang="de-DE" smtClean="0"/>
              <a:t>13.06.23</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771A60AD-5D4D-443D-9429-DBC3E2E86C6C}" type="slidenum">
              <a:rPr lang="de-DE" smtClean="0"/>
              <a:t>‹#›</a:t>
            </a:fld>
            <a:endParaRPr lang="de-DE"/>
          </a:p>
        </p:txBody>
      </p:sp>
    </p:spTree>
    <p:extLst>
      <p:ext uri="{BB962C8B-B14F-4D97-AF65-F5344CB8AC3E}">
        <p14:creationId xmlns:p14="http://schemas.microsoft.com/office/powerpoint/2010/main" val="688667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de-DE"/>
              <a:t>Mastertitelformat bearbeiten</a:t>
            </a:r>
            <a:endParaRPr lang="en-US" dirty="0"/>
          </a:p>
        </p:txBody>
      </p:sp>
      <p:sp>
        <p:nvSpPr>
          <p:cNvPr id="3" name="Picture Placeholder 2"/>
          <p:cNvSpPr>
            <a:spLocks noGrp="1" noChangeAspect="1"/>
          </p:cNvSpPr>
          <p:nvPr>
            <p:ph type="pic" idx="1"/>
          </p:nvPr>
        </p:nvSpPr>
        <p:spPr>
          <a:xfrm>
            <a:off x="12870909" y="6162959"/>
            <a:ext cx="15326827" cy="30418415"/>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de-DE"/>
              <a:t>Bild durch Klicken auf Symbol hinzufügen</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de-DE"/>
              <a:t>Mastertextformat bearbeiten</a:t>
            </a:r>
          </a:p>
        </p:txBody>
      </p:sp>
      <p:sp>
        <p:nvSpPr>
          <p:cNvPr id="5" name="Date Placeholder 4"/>
          <p:cNvSpPr>
            <a:spLocks noGrp="1"/>
          </p:cNvSpPr>
          <p:nvPr>
            <p:ph type="dt" sz="half" idx="10"/>
          </p:nvPr>
        </p:nvSpPr>
        <p:spPr/>
        <p:txBody>
          <a:bodyPr/>
          <a:lstStyle/>
          <a:p>
            <a:fld id="{A73ACFAC-4570-4D81-BA66-C037143491CF}" type="datetimeFigureOut">
              <a:rPr lang="de-DE" smtClean="0"/>
              <a:t>13.06.23</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771A60AD-5D4D-443D-9429-DBC3E2E86C6C}" type="slidenum">
              <a:rPr lang="de-DE" smtClean="0"/>
              <a:t>‹#›</a:t>
            </a:fld>
            <a:endParaRPr lang="de-DE"/>
          </a:p>
        </p:txBody>
      </p:sp>
    </p:spTree>
    <p:extLst>
      <p:ext uri="{BB962C8B-B14F-4D97-AF65-F5344CB8AC3E}">
        <p14:creationId xmlns:p14="http://schemas.microsoft.com/office/powerpoint/2010/main" val="20544209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78913"/>
            <a:ext cx="26112371" cy="8273416"/>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2081421" y="11394520"/>
            <a:ext cx="26112371" cy="27158594"/>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A73ACFAC-4570-4D81-BA66-C037143491CF}" type="datetimeFigureOut">
              <a:rPr lang="de-DE" smtClean="0"/>
              <a:t>13.06.23</a:t>
            </a:fld>
            <a:endParaRPr lang="de-DE"/>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de-DE"/>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771A60AD-5D4D-443D-9429-DBC3E2E86C6C}" type="slidenum">
              <a:rPr lang="de-DE" smtClean="0"/>
              <a:t>‹#›</a:t>
            </a:fld>
            <a:endParaRPr lang="de-DE"/>
          </a:p>
        </p:txBody>
      </p:sp>
    </p:spTree>
    <p:extLst>
      <p:ext uri="{BB962C8B-B14F-4D97-AF65-F5344CB8AC3E}">
        <p14:creationId xmlns:p14="http://schemas.microsoft.com/office/powerpoint/2010/main" val="284714217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diagramColors" Target="../diagrams/colors1.xml"/><Relationship Id="rId13" Type="http://schemas.openxmlformats.org/officeDocument/2006/relationships/diagramQuickStyle" Target="../diagrams/quickStyle2.xml"/><Relationship Id="rId18" Type="http://schemas.openxmlformats.org/officeDocument/2006/relationships/diagramQuickStyle" Target="../diagrams/quickStyle3.xml"/><Relationship Id="rId3" Type="http://schemas.openxmlformats.org/officeDocument/2006/relationships/image" Target="../media/image2.png"/><Relationship Id="rId21" Type="http://schemas.openxmlformats.org/officeDocument/2006/relationships/image" Target="../media/image5.tiff"/><Relationship Id="rId7" Type="http://schemas.openxmlformats.org/officeDocument/2006/relationships/diagramQuickStyle" Target="../diagrams/quickStyle1.xml"/><Relationship Id="rId12" Type="http://schemas.openxmlformats.org/officeDocument/2006/relationships/diagramLayout" Target="../diagrams/layout2.xml"/><Relationship Id="rId17" Type="http://schemas.openxmlformats.org/officeDocument/2006/relationships/diagramLayout" Target="../diagrams/layout3.xml"/><Relationship Id="rId2" Type="http://schemas.openxmlformats.org/officeDocument/2006/relationships/image" Target="../media/image1.png"/><Relationship Id="rId16" Type="http://schemas.openxmlformats.org/officeDocument/2006/relationships/diagramData" Target="../diagrams/data3.xml"/><Relationship Id="rId20" Type="http://schemas.microsoft.com/office/2007/relationships/diagramDrawing" Target="../diagrams/drawing3.xml"/><Relationship Id="rId1" Type="http://schemas.openxmlformats.org/officeDocument/2006/relationships/slideLayout" Target="../slideLayouts/slideLayout7.xml"/><Relationship Id="rId6" Type="http://schemas.openxmlformats.org/officeDocument/2006/relationships/diagramLayout" Target="../diagrams/layout1.xml"/><Relationship Id="rId11" Type="http://schemas.openxmlformats.org/officeDocument/2006/relationships/diagramData" Target="../diagrams/data2.xml"/><Relationship Id="rId5" Type="http://schemas.openxmlformats.org/officeDocument/2006/relationships/diagramData" Target="../diagrams/data1.xml"/><Relationship Id="rId15" Type="http://schemas.microsoft.com/office/2007/relationships/diagramDrawing" Target="../diagrams/drawing2.xml"/><Relationship Id="rId10" Type="http://schemas.openxmlformats.org/officeDocument/2006/relationships/image" Target="../media/image4.jpg"/><Relationship Id="rId19" Type="http://schemas.openxmlformats.org/officeDocument/2006/relationships/diagramColors" Target="../diagrams/colors3.xml"/><Relationship Id="rId4" Type="http://schemas.openxmlformats.org/officeDocument/2006/relationships/image" Target="../media/image3.jpg"/><Relationship Id="rId9" Type="http://schemas.microsoft.com/office/2007/relationships/diagramDrawing" Target="../diagrams/drawing1.xml"/><Relationship Id="rId14" Type="http://schemas.openxmlformats.org/officeDocument/2006/relationships/diagramColors" Target="../diagrams/colors2.xml"/><Relationship Id="rId22"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hteck 1"/>
          <p:cNvSpPr/>
          <p:nvPr/>
        </p:nvSpPr>
        <p:spPr>
          <a:xfrm>
            <a:off x="360001" y="5112000"/>
            <a:ext cx="29555999" cy="3733200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4" name="Grafik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0001" y="360000"/>
            <a:ext cx="29555999" cy="4750243"/>
          </a:xfrm>
          <a:prstGeom prst="rect">
            <a:avLst/>
          </a:prstGeom>
        </p:spPr>
      </p:pic>
      <p:pic>
        <p:nvPicPr>
          <p:cNvPr id="5" name="Grafik 4"/>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25629780" y="882923"/>
            <a:ext cx="3919535" cy="3917359"/>
          </a:xfrm>
          <a:prstGeom prst="rect">
            <a:avLst/>
          </a:prstGeom>
        </p:spPr>
      </p:pic>
      <p:grpSp>
        <p:nvGrpSpPr>
          <p:cNvPr id="8" name="Gruppieren 7"/>
          <p:cNvGrpSpPr/>
          <p:nvPr/>
        </p:nvGrpSpPr>
        <p:grpSpPr>
          <a:xfrm>
            <a:off x="568234" y="2221341"/>
            <a:ext cx="6515100" cy="1103364"/>
            <a:chOff x="1143000" y="1988820"/>
            <a:chExt cx="11338560" cy="1920240"/>
          </a:xfrm>
        </p:grpSpPr>
        <p:sp>
          <p:nvSpPr>
            <p:cNvPr id="7" name="Rechteck 6"/>
            <p:cNvSpPr/>
            <p:nvPr/>
          </p:nvSpPr>
          <p:spPr>
            <a:xfrm>
              <a:off x="1143000" y="1988820"/>
              <a:ext cx="11338560" cy="19202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6" name="Grafik 5">
              <a:extLst>
                <a:ext uri="{FF2B5EF4-FFF2-40B4-BE49-F238E27FC236}">
                  <a16:creationId xmlns:a16="http://schemas.microsoft.com/office/drawing/2014/main" id="{5094D01E-C951-7988-9B0D-0C163FA9271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79896" y="2275190"/>
              <a:ext cx="10558562" cy="1362075"/>
            </a:xfrm>
            <a:prstGeom prst="rect">
              <a:avLst/>
            </a:prstGeom>
          </p:spPr>
        </p:pic>
      </p:grpSp>
      <p:sp>
        <p:nvSpPr>
          <p:cNvPr id="9" name="Textfeld 8"/>
          <p:cNvSpPr txBox="1"/>
          <p:nvPr/>
        </p:nvSpPr>
        <p:spPr>
          <a:xfrm>
            <a:off x="7469367" y="888660"/>
            <a:ext cx="17327023" cy="3477875"/>
          </a:xfrm>
          <a:prstGeom prst="rect">
            <a:avLst/>
          </a:prstGeom>
          <a:noFill/>
        </p:spPr>
        <p:txBody>
          <a:bodyPr wrap="square" rtlCol="0">
            <a:spAutoFit/>
          </a:bodyPr>
          <a:lstStyle/>
          <a:p>
            <a:r>
              <a:rPr lang="de-DE" sz="8000" dirty="0">
                <a:solidFill>
                  <a:schemeClr val="bg1"/>
                </a:solidFill>
                <a:cs typeface="Arial" panose="020B0604020202020204" pitchFamily="34" charset="0"/>
              </a:rPr>
              <a:t>SPECT-Aufnahmen basierte Erkennung von Parkinson mit Konfidenzschätzung</a:t>
            </a:r>
          </a:p>
          <a:p>
            <a:pPr algn="ctr"/>
            <a:r>
              <a:rPr lang="de-DE" sz="6000" dirty="0">
                <a:solidFill>
                  <a:schemeClr val="bg1"/>
                </a:solidFill>
                <a:cs typeface="Arial" panose="020B0604020202020204" pitchFamily="34" charset="0"/>
              </a:rPr>
              <a:t>Aleksej Kucerenko</a:t>
            </a:r>
            <a:endParaRPr lang="de-DE" sz="8000" dirty="0">
              <a:solidFill>
                <a:schemeClr val="bg1"/>
              </a:solidFill>
              <a:latin typeface="Arial" panose="020B0604020202020204" pitchFamily="34" charset="0"/>
              <a:cs typeface="Arial" panose="020B0604020202020204" pitchFamily="34" charset="0"/>
            </a:endParaRPr>
          </a:p>
        </p:txBody>
      </p:sp>
      <p:sp>
        <p:nvSpPr>
          <p:cNvPr id="11" name="Rechteck 10">
            <a:extLst>
              <a:ext uri="{FF2B5EF4-FFF2-40B4-BE49-F238E27FC236}">
                <a16:creationId xmlns:a16="http://schemas.microsoft.com/office/drawing/2014/main" id="{66EFCB3F-7E0A-71E9-E654-34A7BD5642F0}"/>
              </a:ext>
            </a:extLst>
          </p:cNvPr>
          <p:cNvSpPr/>
          <p:nvPr/>
        </p:nvSpPr>
        <p:spPr>
          <a:xfrm>
            <a:off x="872111" y="7300850"/>
            <a:ext cx="10635153" cy="626130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25" dirty="0"/>
          </a:p>
        </p:txBody>
      </p:sp>
      <p:sp>
        <p:nvSpPr>
          <p:cNvPr id="12" name="Textfeld 11">
            <a:extLst>
              <a:ext uri="{FF2B5EF4-FFF2-40B4-BE49-F238E27FC236}">
                <a16:creationId xmlns:a16="http://schemas.microsoft.com/office/drawing/2014/main" id="{D3CAF0A5-F5B5-6C29-0811-2F4F4C2D4232}"/>
              </a:ext>
            </a:extLst>
          </p:cNvPr>
          <p:cNvSpPr txBox="1"/>
          <p:nvPr/>
        </p:nvSpPr>
        <p:spPr>
          <a:xfrm>
            <a:off x="576000" y="5508852"/>
            <a:ext cx="29124000" cy="853760"/>
          </a:xfrm>
          <a:prstGeom prst="rect">
            <a:avLst/>
          </a:prstGeom>
          <a:solidFill>
            <a:srgbClr val="094479"/>
          </a:solidFill>
          <a:ln w="57150">
            <a:noFill/>
          </a:ln>
        </p:spPr>
        <p:txBody>
          <a:bodyPr wrap="square" rtlCol="0">
            <a:spAutoFit/>
          </a:bodyPr>
          <a:lstStyle/>
          <a:p>
            <a:r>
              <a:rPr lang="de-DE" sz="4948" dirty="0">
                <a:solidFill>
                  <a:schemeClr val="bg1"/>
                </a:solidFill>
              </a:rPr>
              <a:t>Einführung</a:t>
            </a:r>
          </a:p>
        </p:txBody>
      </p:sp>
      <p:sp>
        <p:nvSpPr>
          <p:cNvPr id="13" name="Textfeld 12">
            <a:extLst>
              <a:ext uri="{FF2B5EF4-FFF2-40B4-BE49-F238E27FC236}">
                <a16:creationId xmlns:a16="http://schemas.microsoft.com/office/drawing/2014/main" id="{17516F87-CC25-2C48-45F5-C05F4A12A1AC}"/>
              </a:ext>
            </a:extLst>
          </p:cNvPr>
          <p:cNvSpPr txBox="1"/>
          <p:nvPr/>
        </p:nvSpPr>
        <p:spPr>
          <a:xfrm>
            <a:off x="1036042" y="7435806"/>
            <a:ext cx="9826638" cy="5918007"/>
          </a:xfrm>
          <a:prstGeom prst="rect">
            <a:avLst/>
          </a:prstGeom>
          <a:noFill/>
        </p:spPr>
        <p:txBody>
          <a:bodyPr wrap="square" rtlCol="0">
            <a:spAutoFit/>
          </a:bodyPr>
          <a:lstStyle/>
          <a:p>
            <a:pPr algn="just">
              <a:lnSpc>
                <a:spcPct val="113000"/>
              </a:lnSpc>
              <a:spcBef>
                <a:spcPts val="674"/>
              </a:spcBef>
            </a:pPr>
            <a:r>
              <a:rPr lang="de-DE" sz="2924" dirty="0"/>
              <a:t>Der Einsatz von KI-basierten Vorhersagemodellen zur Unterstützung medizinischer Diagnostik kann in unsicheren Einzelfällen sowie an Orten mit eingeschränkter Verfügbarkeit von medizinischen Spezialisten vor großem Interesse sein.</a:t>
            </a:r>
          </a:p>
          <a:p>
            <a:pPr algn="just">
              <a:lnSpc>
                <a:spcPct val="113000"/>
              </a:lnSpc>
              <a:spcBef>
                <a:spcPts val="674"/>
              </a:spcBef>
            </a:pPr>
            <a:r>
              <a:rPr lang="de-DE" sz="2924" i="1" dirty="0"/>
              <a:t>Parkinson</a:t>
            </a:r>
            <a:r>
              <a:rPr lang="de-DE" sz="2924" dirty="0"/>
              <a:t> gilt als die zweithäufigste neurodegenerative Erkrankung von der allein in Deutschland ca. 400.000 Menschen betroffen sind [1]. Ein frühzeitige korrekte Diagnose ermöglicht den frühen Therapiebeginn und ist daher erstrebenswert. Neuronale Netze können hier zur Einholung einer weiteren Meinung zum Einzelfall eingesetzt werden sowie zur Abschätzung der Unsicherheit der Entscheidung.</a:t>
            </a:r>
          </a:p>
        </p:txBody>
      </p:sp>
      <p:sp>
        <p:nvSpPr>
          <p:cNvPr id="14" name="Rechteck 13">
            <a:extLst>
              <a:ext uri="{FF2B5EF4-FFF2-40B4-BE49-F238E27FC236}">
                <a16:creationId xmlns:a16="http://schemas.microsoft.com/office/drawing/2014/main" id="{5AFA5458-2E01-BB80-50BC-8DB8DB9C8BB4}"/>
              </a:ext>
            </a:extLst>
          </p:cNvPr>
          <p:cNvSpPr/>
          <p:nvPr/>
        </p:nvSpPr>
        <p:spPr>
          <a:xfrm>
            <a:off x="2409278" y="15496847"/>
            <a:ext cx="15981268" cy="599457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25"/>
          </a:p>
        </p:txBody>
      </p:sp>
      <p:sp>
        <p:nvSpPr>
          <p:cNvPr id="15" name="Textfeld 14">
            <a:extLst>
              <a:ext uri="{FF2B5EF4-FFF2-40B4-BE49-F238E27FC236}">
                <a16:creationId xmlns:a16="http://schemas.microsoft.com/office/drawing/2014/main" id="{78F8A37E-6E4A-573C-F609-C1ADB1662B6B}"/>
              </a:ext>
            </a:extLst>
          </p:cNvPr>
          <p:cNvSpPr txBox="1"/>
          <p:nvPr/>
        </p:nvSpPr>
        <p:spPr>
          <a:xfrm>
            <a:off x="568234" y="14425647"/>
            <a:ext cx="29124000" cy="853760"/>
          </a:xfrm>
          <a:prstGeom prst="rect">
            <a:avLst/>
          </a:prstGeom>
          <a:solidFill>
            <a:srgbClr val="094479"/>
          </a:solidFill>
          <a:ln>
            <a:solidFill>
              <a:srgbClr val="023874"/>
            </a:solidFill>
          </a:ln>
        </p:spPr>
        <p:txBody>
          <a:bodyPr wrap="square" rtlCol="0">
            <a:spAutoFit/>
          </a:bodyPr>
          <a:lstStyle/>
          <a:p>
            <a:r>
              <a:rPr lang="de-DE" sz="4948" dirty="0">
                <a:solidFill>
                  <a:schemeClr val="bg1"/>
                </a:solidFill>
              </a:rPr>
              <a:t>Methoden</a:t>
            </a:r>
          </a:p>
        </p:txBody>
      </p:sp>
      <p:sp>
        <p:nvSpPr>
          <p:cNvPr id="16" name="Textfeld 15">
            <a:extLst>
              <a:ext uri="{FF2B5EF4-FFF2-40B4-BE49-F238E27FC236}">
                <a16:creationId xmlns:a16="http://schemas.microsoft.com/office/drawing/2014/main" id="{1BF26542-C440-5FAE-29C8-B76EEE601CF6}"/>
              </a:ext>
            </a:extLst>
          </p:cNvPr>
          <p:cNvSpPr txBox="1"/>
          <p:nvPr/>
        </p:nvSpPr>
        <p:spPr>
          <a:xfrm>
            <a:off x="10462695" y="16152704"/>
            <a:ext cx="7141549" cy="4730269"/>
          </a:xfrm>
          <a:prstGeom prst="rect">
            <a:avLst/>
          </a:prstGeom>
          <a:noFill/>
        </p:spPr>
        <p:txBody>
          <a:bodyPr wrap="square" rtlCol="0">
            <a:spAutoFit/>
          </a:bodyPr>
          <a:lstStyle/>
          <a:p>
            <a:pPr algn="just">
              <a:lnSpc>
                <a:spcPct val="113000"/>
              </a:lnSpc>
              <a:spcBef>
                <a:spcPts val="674"/>
              </a:spcBef>
            </a:pPr>
            <a:r>
              <a:rPr lang="de-DE" sz="2924" dirty="0"/>
              <a:t>Der Kern der Arbeit besteht einerseits darin das Klassifikationsproblem zu lösen (Klassifikation von Aufnahmen in die Kategorie </a:t>
            </a:r>
            <a:r>
              <a:rPr lang="de-DE" sz="2924" i="1" dirty="0"/>
              <a:t>normal</a:t>
            </a:r>
            <a:r>
              <a:rPr lang="de-DE" sz="2924" dirty="0"/>
              <a:t> oder </a:t>
            </a:r>
            <a:r>
              <a:rPr lang="de-DE" sz="2924" i="1" dirty="0" err="1"/>
              <a:t>reduced</a:t>
            </a:r>
            <a:r>
              <a:rPr lang="de-DE" sz="2924" dirty="0"/>
              <a:t>) und dabei mögliche  Uneinigkeiten der zur Bewertung der Aufnahmen konsultierten Spezialisten zu berücksichtigen. </a:t>
            </a:r>
          </a:p>
          <a:p>
            <a:pPr algn="just">
              <a:lnSpc>
                <a:spcPct val="113000"/>
              </a:lnSpc>
              <a:spcBef>
                <a:spcPts val="674"/>
              </a:spcBef>
            </a:pPr>
            <a:r>
              <a:rPr lang="de-DE" sz="2924" dirty="0"/>
              <a:t>Ebenso ist ein Konzept zur Abschätzung der Unsicherheit der Entscheidung zu entwickeln. </a:t>
            </a:r>
          </a:p>
        </p:txBody>
      </p:sp>
      <p:sp>
        <p:nvSpPr>
          <p:cNvPr id="17" name="Rechteck 16">
            <a:extLst>
              <a:ext uri="{FF2B5EF4-FFF2-40B4-BE49-F238E27FC236}">
                <a16:creationId xmlns:a16="http://schemas.microsoft.com/office/drawing/2014/main" id="{27122544-44EC-1113-AF57-D76964DFE46C}"/>
              </a:ext>
            </a:extLst>
          </p:cNvPr>
          <p:cNvSpPr/>
          <p:nvPr/>
        </p:nvSpPr>
        <p:spPr>
          <a:xfrm>
            <a:off x="627951" y="21943259"/>
            <a:ext cx="11458989" cy="905386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25"/>
          </a:p>
        </p:txBody>
      </p:sp>
      <p:graphicFrame>
        <p:nvGraphicFramePr>
          <p:cNvPr id="19" name="Diagramm 18">
            <a:extLst>
              <a:ext uri="{FF2B5EF4-FFF2-40B4-BE49-F238E27FC236}">
                <a16:creationId xmlns:a16="http://schemas.microsoft.com/office/drawing/2014/main" id="{018D11F1-3F30-D090-3C63-B3A83F807341}"/>
              </a:ext>
            </a:extLst>
          </p:cNvPr>
          <p:cNvGraphicFramePr/>
          <p:nvPr>
            <p:extLst>
              <p:ext uri="{D42A27DB-BD31-4B8C-83A1-F6EECF244321}">
                <p14:modId xmlns:p14="http://schemas.microsoft.com/office/powerpoint/2010/main" val="3072327944"/>
              </p:ext>
            </p:extLst>
          </p:nvPr>
        </p:nvGraphicFramePr>
        <p:xfrm>
          <a:off x="3538494" y="16612900"/>
          <a:ext cx="6037092" cy="506402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22" name="Textfeld 21">
            <a:extLst>
              <a:ext uri="{FF2B5EF4-FFF2-40B4-BE49-F238E27FC236}">
                <a16:creationId xmlns:a16="http://schemas.microsoft.com/office/drawing/2014/main" id="{5500BEA7-C589-6E0A-7257-D9507A16E7F5}"/>
              </a:ext>
            </a:extLst>
          </p:cNvPr>
          <p:cNvSpPr txBox="1"/>
          <p:nvPr/>
        </p:nvSpPr>
        <p:spPr>
          <a:xfrm>
            <a:off x="22732181" y="8854783"/>
            <a:ext cx="5795198" cy="3713324"/>
          </a:xfrm>
          <a:prstGeom prst="rect">
            <a:avLst/>
          </a:prstGeom>
          <a:noFill/>
        </p:spPr>
        <p:txBody>
          <a:bodyPr wrap="square" rtlCol="0">
            <a:spAutoFit/>
          </a:bodyPr>
          <a:lstStyle/>
          <a:p>
            <a:pPr algn="just">
              <a:lnSpc>
                <a:spcPct val="113000"/>
              </a:lnSpc>
              <a:spcBef>
                <a:spcPts val="674"/>
              </a:spcBef>
            </a:pPr>
            <a:r>
              <a:rPr lang="de-DE" sz="2924" dirty="0"/>
              <a:t>DAT-SPECT Aufnahmen (links) visualisieren die Dichte von Dopamin-Transportern im Gehirn. Eine geringe Verfügbarkeit dieser Dopamin-Transporter wird als Indiz für Parkinson angesehen.</a:t>
            </a:r>
          </a:p>
          <a:p>
            <a:pPr algn="just">
              <a:lnSpc>
                <a:spcPct val="113000"/>
              </a:lnSpc>
              <a:spcBef>
                <a:spcPts val="674"/>
              </a:spcBef>
            </a:pPr>
            <a:endParaRPr lang="de-DE" sz="2924" dirty="0"/>
          </a:p>
        </p:txBody>
      </p:sp>
      <p:sp>
        <p:nvSpPr>
          <p:cNvPr id="24" name="Textfeld 23">
            <a:extLst>
              <a:ext uri="{FF2B5EF4-FFF2-40B4-BE49-F238E27FC236}">
                <a16:creationId xmlns:a16="http://schemas.microsoft.com/office/drawing/2014/main" id="{37E46B96-1F8C-1763-A261-C619EDDC6763}"/>
              </a:ext>
            </a:extLst>
          </p:cNvPr>
          <p:cNvSpPr txBox="1"/>
          <p:nvPr/>
        </p:nvSpPr>
        <p:spPr>
          <a:xfrm>
            <a:off x="594334" y="21696015"/>
            <a:ext cx="4026847" cy="680507"/>
          </a:xfrm>
          <a:prstGeom prst="rect">
            <a:avLst/>
          </a:prstGeom>
          <a:solidFill>
            <a:srgbClr val="91C4FD"/>
          </a:solidFill>
        </p:spPr>
        <p:txBody>
          <a:bodyPr wrap="square" rtlCol="0">
            <a:spAutoFit/>
          </a:bodyPr>
          <a:lstStyle/>
          <a:p>
            <a:r>
              <a:rPr lang="de-DE" sz="3822" dirty="0"/>
              <a:t>Daten</a:t>
            </a:r>
          </a:p>
        </p:txBody>
      </p:sp>
      <p:sp>
        <p:nvSpPr>
          <p:cNvPr id="31" name="Textfeld 30">
            <a:extLst>
              <a:ext uri="{FF2B5EF4-FFF2-40B4-BE49-F238E27FC236}">
                <a16:creationId xmlns:a16="http://schemas.microsoft.com/office/drawing/2014/main" id="{D8AE3FDC-BDFD-89D9-1A94-4C25301B1A1A}"/>
              </a:ext>
            </a:extLst>
          </p:cNvPr>
          <p:cNvSpPr txBox="1"/>
          <p:nvPr/>
        </p:nvSpPr>
        <p:spPr>
          <a:xfrm>
            <a:off x="568234" y="31121220"/>
            <a:ext cx="29124000" cy="853760"/>
          </a:xfrm>
          <a:prstGeom prst="rect">
            <a:avLst/>
          </a:prstGeom>
          <a:solidFill>
            <a:srgbClr val="094479"/>
          </a:solidFill>
        </p:spPr>
        <p:txBody>
          <a:bodyPr wrap="square" rtlCol="0">
            <a:spAutoFit/>
          </a:bodyPr>
          <a:lstStyle/>
          <a:p>
            <a:r>
              <a:rPr lang="de-DE" sz="4948" dirty="0">
                <a:solidFill>
                  <a:schemeClr val="bg1"/>
                </a:solidFill>
              </a:rPr>
              <a:t>Ergebnisse</a:t>
            </a:r>
          </a:p>
        </p:txBody>
      </p:sp>
      <p:sp>
        <p:nvSpPr>
          <p:cNvPr id="36" name="Rechteck 35">
            <a:extLst>
              <a:ext uri="{FF2B5EF4-FFF2-40B4-BE49-F238E27FC236}">
                <a16:creationId xmlns:a16="http://schemas.microsoft.com/office/drawing/2014/main" id="{E4741FA0-5C84-5973-4701-02E15EEE7911}"/>
              </a:ext>
            </a:extLst>
          </p:cNvPr>
          <p:cNvSpPr/>
          <p:nvPr/>
        </p:nvSpPr>
        <p:spPr>
          <a:xfrm>
            <a:off x="616461" y="35786110"/>
            <a:ext cx="8662175" cy="367348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25"/>
          </a:p>
        </p:txBody>
      </p:sp>
      <p:sp>
        <p:nvSpPr>
          <p:cNvPr id="37" name="Textfeld 36">
            <a:extLst>
              <a:ext uri="{FF2B5EF4-FFF2-40B4-BE49-F238E27FC236}">
                <a16:creationId xmlns:a16="http://schemas.microsoft.com/office/drawing/2014/main" id="{4041A799-E354-20BD-B262-311A2F989DAE}"/>
              </a:ext>
            </a:extLst>
          </p:cNvPr>
          <p:cNvSpPr txBox="1"/>
          <p:nvPr/>
        </p:nvSpPr>
        <p:spPr>
          <a:xfrm>
            <a:off x="616461" y="34663899"/>
            <a:ext cx="8662175" cy="853760"/>
          </a:xfrm>
          <a:prstGeom prst="rect">
            <a:avLst/>
          </a:prstGeom>
          <a:solidFill>
            <a:srgbClr val="094479"/>
          </a:solidFill>
        </p:spPr>
        <p:txBody>
          <a:bodyPr wrap="square" rtlCol="0">
            <a:spAutoFit/>
          </a:bodyPr>
          <a:lstStyle/>
          <a:p>
            <a:r>
              <a:rPr lang="de-DE" sz="4948" dirty="0">
                <a:solidFill>
                  <a:schemeClr val="bg1"/>
                </a:solidFill>
              </a:rPr>
              <a:t>Fazit</a:t>
            </a:r>
          </a:p>
        </p:txBody>
      </p:sp>
      <p:sp>
        <p:nvSpPr>
          <p:cNvPr id="38" name="Textfeld 37">
            <a:extLst>
              <a:ext uri="{FF2B5EF4-FFF2-40B4-BE49-F238E27FC236}">
                <a16:creationId xmlns:a16="http://schemas.microsoft.com/office/drawing/2014/main" id="{DB264321-ABC1-84B0-404C-96D7DDC65D51}"/>
              </a:ext>
            </a:extLst>
          </p:cNvPr>
          <p:cNvSpPr txBox="1"/>
          <p:nvPr/>
        </p:nvSpPr>
        <p:spPr>
          <a:xfrm>
            <a:off x="771166" y="36182452"/>
            <a:ext cx="8161673" cy="3115084"/>
          </a:xfrm>
          <a:prstGeom prst="rect">
            <a:avLst/>
          </a:prstGeom>
          <a:noFill/>
        </p:spPr>
        <p:txBody>
          <a:bodyPr wrap="square" rtlCol="0">
            <a:spAutoFit/>
          </a:bodyPr>
          <a:lstStyle/>
          <a:p>
            <a:pPr algn="just">
              <a:lnSpc>
                <a:spcPct val="113000"/>
              </a:lnSpc>
              <a:spcBef>
                <a:spcPts val="674"/>
              </a:spcBef>
            </a:pPr>
            <a:r>
              <a:rPr lang="de-DE" sz="2924" dirty="0"/>
              <a:t>Die ersten Experimente zeigen bereits eine gute Performance der binären Klassifikation von SPECT Bildern. Bei der Klassifikation der Daten in mehr als 2 Klassen sind noch einige Hindernisse zu erkennen. Eine optimale Verwendung der Labels zur Lösung des Problems ist noch zu finden.</a:t>
            </a:r>
          </a:p>
        </p:txBody>
      </p:sp>
      <p:sp>
        <p:nvSpPr>
          <p:cNvPr id="40" name="Textfeld 39">
            <a:extLst>
              <a:ext uri="{FF2B5EF4-FFF2-40B4-BE49-F238E27FC236}">
                <a16:creationId xmlns:a16="http://schemas.microsoft.com/office/drawing/2014/main" id="{B73389D1-F5A5-1115-1806-BF80D055BB9A}"/>
              </a:ext>
            </a:extLst>
          </p:cNvPr>
          <p:cNvSpPr txBox="1"/>
          <p:nvPr/>
        </p:nvSpPr>
        <p:spPr>
          <a:xfrm>
            <a:off x="12739418" y="39562131"/>
            <a:ext cx="16809897" cy="1671676"/>
          </a:xfrm>
          <a:prstGeom prst="rect">
            <a:avLst/>
          </a:prstGeom>
          <a:noFill/>
        </p:spPr>
        <p:txBody>
          <a:bodyPr wrap="square" rtlCol="0">
            <a:spAutoFit/>
          </a:bodyPr>
          <a:lstStyle/>
          <a:p>
            <a:r>
              <a:rPr lang="de-DE" sz="3822" dirty="0"/>
              <a:t>Referenzen:</a:t>
            </a:r>
          </a:p>
          <a:p>
            <a:pPr algn="just">
              <a:lnSpc>
                <a:spcPct val="113000"/>
              </a:lnSpc>
              <a:spcBef>
                <a:spcPts val="674"/>
              </a:spcBef>
            </a:pPr>
            <a:r>
              <a:rPr lang="en-GB" sz="2400" b="0" i="0" dirty="0">
                <a:effectLst/>
              </a:rPr>
              <a:t>[1] </a:t>
            </a:r>
            <a:r>
              <a:rPr lang="en-GB" sz="2400" b="0" i="0" dirty="0" err="1">
                <a:effectLst/>
              </a:rPr>
              <a:t>MoPED</a:t>
            </a:r>
            <a:r>
              <a:rPr lang="en-GB" sz="2400" b="0" i="0" dirty="0">
                <a:effectLst/>
              </a:rPr>
              <a:t>, Morbus Parkinson </a:t>
            </a:r>
            <a:r>
              <a:rPr lang="en-GB" sz="2400" b="0" i="0" dirty="0" err="1">
                <a:effectLst/>
              </a:rPr>
              <a:t>Epidemiologie</a:t>
            </a:r>
            <a:r>
              <a:rPr lang="en-GB" sz="2400" b="0" i="0" dirty="0">
                <a:effectLst/>
              </a:rPr>
              <a:t> in Deutschland – </a:t>
            </a:r>
            <a:r>
              <a:rPr lang="en-GB" sz="2400" b="0" i="0" dirty="0" err="1">
                <a:effectLst/>
              </a:rPr>
              <a:t>Auswertung</a:t>
            </a:r>
            <a:r>
              <a:rPr lang="en-GB" sz="2400" b="0" i="0" dirty="0">
                <a:effectLst/>
              </a:rPr>
              <a:t> der </a:t>
            </a:r>
            <a:r>
              <a:rPr lang="en-GB" sz="2400" b="0" i="0" dirty="0" err="1">
                <a:effectLst/>
              </a:rPr>
              <a:t>Krankenkassendaten</a:t>
            </a:r>
            <a:r>
              <a:rPr lang="en-GB" sz="2400" b="0" i="0" dirty="0">
                <a:effectLst/>
              </a:rPr>
              <a:t> von 3,7 </a:t>
            </a:r>
            <a:r>
              <a:rPr lang="en-GB" sz="2400" b="0" i="0" dirty="0" err="1">
                <a:effectLst/>
              </a:rPr>
              <a:t>Millionen</a:t>
            </a:r>
            <a:r>
              <a:rPr lang="en-GB" sz="2400" b="0" i="0" dirty="0">
                <a:effectLst/>
              </a:rPr>
              <a:t> </a:t>
            </a:r>
            <a:r>
              <a:rPr lang="en-GB" sz="2400" b="0" i="0" dirty="0" err="1">
                <a:effectLst/>
              </a:rPr>
              <a:t>Versicherten</a:t>
            </a:r>
            <a:endParaRPr lang="en-GB" sz="2400" b="0" i="0" dirty="0">
              <a:effectLst/>
            </a:endParaRPr>
          </a:p>
          <a:p>
            <a:pPr algn="just">
              <a:lnSpc>
                <a:spcPct val="113000"/>
              </a:lnSpc>
              <a:spcBef>
                <a:spcPts val="674"/>
              </a:spcBef>
            </a:pPr>
            <a:r>
              <a:rPr lang="en-GB" sz="2400" b="0" i="0" dirty="0">
                <a:effectLst/>
              </a:rPr>
              <a:t>[2] </a:t>
            </a:r>
            <a:r>
              <a:rPr lang="en-GB" sz="2400" b="0" i="0" dirty="0" err="1">
                <a:effectLst/>
              </a:rPr>
              <a:t>Dtsch</a:t>
            </a:r>
            <a:r>
              <a:rPr lang="en-GB" sz="2400" b="0" i="0" dirty="0">
                <a:effectLst/>
              </a:rPr>
              <a:t> </a:t>
            </a:r>
            <a:r>
              <a:rPr lang="en-GB" sz="2400" b="0" i="0" dirty="0" err="1">
                <a:effectLst/>
              </a:rPr>
              <a:t>Arztebl</a:t>
            </a:r>
            <a:r>
              <a:rPr lang="en-GB" sz="2400" b="0" i="0" dirty="0">
                <a:effectLst/>
              </a:rPr>
              <a:t> International 2019; 116: 747-54. DOI: 10.3238/arztebl.2019.0747</a:t>
            </a:r>
            <a:endParaRPr lang="de-DE" sz="2400" dirty="0"/>
          </a:p>
        </p:txBody>
      </p:sp>
      <p:sp>
        <p:nvSpPr>
          <p:cNvPr id="41" name="Textfeld 40">
            <a:extLst>
              <a:ext uri="{FF2B5EF4-FFF2-40B4-BE49-F238E27FC236}">
                <a16:creationId xmlns:a16="http://schemas.microsoft.com/office/drawing/2014/main" id="{F45D7334-3CBA-A939-447F-EEEEDBACBB5F}"/>
              </a:ext>
            </a:extLst>
          </p:cNvPr>
          <p:cNvSpPr txBox="1"/>
          <p:nvPr/>
        </p:nvSpPr>
        <p:spPr>
          <a:xfrm>
            <a:off x="274715" y="41440898"/>
            <a:ext cx="30265773" cy="923330"/>
          </a:xfrm>
          <a:prstGeom prst="rect">
            <a:avLst/>
          </a:prstGeom>
          <a:noFill/>
        </p:spPr>
        <p:txBody>
          <a:bodyPr wrap="square" rtlCol="0">
            <a:spAutoFit/>
          </a:bodyPr>
          <a:lstStyle/>
          <a:p>
            <a:pPr algn="ctr"/>
            <a:r>
              <a:rPr lang="de-DE" dirty="0"/>
              <a:t>Otto-Friedrich Universität Bamberg, Fakultät WIAI, Lehrstuhl für Erklärbares Maschinelles Lernen </a:t>
            </a:r>
          </a:p>
          <a:p>
            <a:pPr algn="ctr"/>
            <a:r>
              <a:rPr lang="de-DE" dirty="0"/>
              <a:t>Kooperation mit dem </a:t>
            </a:r>
            <a:r>
              <a:rPr lang="en-GB" b="0" i="0" u="none" strike="noStrike" dirty="0" err="1">
                <a:effectLst/>
              </a:rPr>
              <a:t>Universitätsklinikum</a:t>
            </a:r>
            <a:r>
              <a:rPr lang="en-GB" b="0" i="0" u="none" strike="noStrike" dirty="0">
                <a:effectLst/>
              </a:rPr>
              <a:t> Hamburg-Eppendorf</a:t>
            </a:r>
            <a:endParaRPr lang="de-DE" dirty="0"/>
          </a:p>
          <a:p>
            <a:pPr algn="ctr"/>
            <a:r>
              <a:rPr lang="de-DE" dirty="0"/>
              <a:t>23.06.2023</a:t>
            </a:r>
          </a:p>
        </p:txBody>
      </p:sp>
      <p:pic>
        <p:nvPicPr>
          <p:cNvPr id="45" name="Picture 44" descr="A picture containing text, screenshot, x-ray film&#10;&#10;Description automatically generated">
            <a:extLst>
              <a:ext uri="{FF2B5EF4-FFF2-40B4-BE49-F238E27FC236}">
                <a16:creationId xmlns:a16="http://schemas.microsoft.com/office/drawing/2014/main" id="{3A55BAEE-18C9-87B0-624E-41415B140915}"/>
              </a:ext>
            </a:extLst>
          </p:cNvPr>
          <p:cNvPicPr>
            <a:picLocks noChangeAspect="1"/>
          </p:cNvPicPr>
          <p:nvPr/>
        </p:nvPicPr>
        <p:blipFill rotWithShape="1">
          <a:blip r:embed="rId10">
            <a:extLst>
              <a:ext uri="{28A0092B-C50C-407E-A947-70E740481C1C}">
                <a14:useLocalDpi xmlns:a14="http://schemas.microsoft.com/office/drawing/2010/main" val="0"/>
              </a:ext>
            </a:extLst>
          </a:blip>
          <a:srcRect t="271" r="28925"/>
          <a:stretch/>
        </p:blipFill>
        <p:spPr>
          <a:xfrm>
            <a:off x="11880000" y="6615470"/>
            <a:ext cx="10588243" cy="7483441"/>
          </a:xfrm>
          <a:prstGeom prst="rect">
            <a:avLst/>
          </a:prstGeom>
        </p:spPr>
      </p:pic>
      <p:sp>
        <p:nvSpPr>
          <p:cNvPr id="46" name="Textfeld 21">
            <a:extLst>
              <a:ext uri="{FF2B5EF4-FFF2-40B4-BE49-F238E27FC236}">
                <a16:creationId xmlns:a16="http://schemas.microsoft.com/office/drawing/2014/main" id="{6FDDF01F-633E-A61C-738E-95500423484F}"/>
              </a:ext>
            </a:extLst>
          </p:cNvPr>
          <p:cNvSpPr txBox="1"/>
          <p:nvPr/>
        </p:nvSpPr>
        <p:spPr>
          <a:xfrm>
            <a:off x="22574635" y="13471766"/>
            <a:ext cx="3918697" cy="486608"/>
          </a:xfrm>
          <a:prstGeom prst="rect">
            <a:avLst/>
          </a:prstGeom>
          <a:noFill/>
        </p:spPr>
        <p:txBody>
          <a:bodyPr wrap="square" rtlCol="0">
            <a:spAutoFit/>
          </a:bodyPr>
          <a:lstStyle/>
          <a:p>
            <a:pPr algn="just">
              <a:lnSpc>
                <a:spcPct val="113000"/>
              </a:lnSpc>
              <a:spcBef>
                <a:spcPts val="674"/>
              </a:spcBef>
            </a:pPr>
            <a:r>
              <a:rPr lang="de-DE" sz="2400" dirty="0"/>
              <a:t>Bildquelle: [2]</a:t>
            </a:r>
          </a:p>
        </p:txBody>
      </p:sp>
      <p:sp>
        <p:nvSpPr>
          <p:cNvPr id="47" name="TextBox 46">
            <a:extLst>
              <a:ext uri="{FF2B5EF4-FFF2-40B4-BE49-F238E27FC236}">
                <a16:creationId xmlns:a16="http://schemas.microsoft.com/office/drawing/2014/main" id="{7CFA96CE-D673-DE65-318B-1A84DE0DE671}"/>
              </a:ext>
            </a:extLst>
          </p:cNvPr>
          <p:cNvSpPr txBox="1"/>
          <p:nvPr/>
        </p:nvSpPr>
        <p:spPr>
          <a:xfrm>
            <a:off x="2594383" y="15666689"/>
            <a:ext cx="4493911" cy="861774"/>
          </a:xfrm>
          <a:prstGeom prst="rect">
            <a:avLst/>
          </a:prstGeom>
          <a:noFill/>
        </p:spPr>
        <p:txBody>
          <a:bodyPr wrap="square" rtlCol="0">
            <a:spAutoFit/>
          </a:bodyPr>
          <a:lstStyle/>
          <a:p>
            <a:r>
              <a:rPr lang="en-DE" sz="2500" dirty="0"/>
              <a:t>Recherche; Verwandte Paper und Arbeiten</a:t>
            </a:r>
          </a:p>
        </p:txBody>
      </p:sp>
      <p:sp>
        <p:nvSpPr>
          <p:cNvPr id="50" name="Down Arrow 49">
            <a:extLst>
              <a:ext uri="{FF2B5EF4-FFF2-40B4-BE49-F238E27FC236}">
                <a16:creationId xmlns:a16="http://schemas.microsoft.com/office/drawing/2014/main" id="{B503FD7A-9890-D3C4-52B9-40410EF1C357}"/>
              </a:ext>
            </a:extLst>
          </p:cNvPr>
          <p:cNvSpPr/>
          <p:nvPr/>
        </p:nvSpPr>
        <p:spPr>
          <a:xfrm rot="19118052">
            <a:off x="4025154" y="16362002"/>
            <a:ext cx="673624" cy="1007175"/>
          </a:xfrm>
          <a:prstGeom prst="down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DE"/>
          </a:p>
        </p:txBody>
      </p:sp>
      <p:sp>
        <p:nvSpPr>
          <p:cNvPr id="51" name="Down Arrow 50">
            <a:extLst>
              <a:ext uri="{FF2B5EF4-FFF2-40B4-BE49-F238E27FC236}">
                <a16:creationId xmlns:a16="http://schemas.microsoft.com/office/drawing/2014/main" id="{9EE2E6BE-2E32-1046-EBD6-D762691E15EF}"/>
              </a:ext>
            </a:extLst>
          </p:cNvPr>
          <p:cNvSpPr/>
          <p:nvPr/>
        </p:nvSpPr>
        <p:spPr>
          <a:xfrm rot="16200000">
            <a:off x="7989292" y="20364805"/>
            <a:ext cx="673624" cy="1007175"/>
          </a:xfrm>
          <a:prstGeom prst="down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DE" dirty="0"/>
          </a:p>
        </p:txBody>
      </p:sp>
      <p:sp>
        <p:nvSpPr>
          <p:cNvPr id="52" name="TextBox 51">
            <a:extLst>
              <a:ext uri="{FF2B5EF4-FFF2-40B4-BE49-F238E27FC236}">
                <a16:creationId xmlns:a16="http://schemas.microsoft.com/office/drawing/2014/main" id="{1AF0DFCF-EB71-5F4E-B262-6D271AFB5D96}"/>
              </a:ext>
            </a:extLst>
          </p:cNvPr>
          <p:cNvSpPr txBox="1"/>
          <p:nvPr/>
        </p:nvSpPr>
        <p:spPr>
          <a:xfrm>
            <a:off x="8982368" y="20661245"/>
            <a:ext cx="2163187" cy="477054"/>
          </a:xfrm>
          <a:prstGeom prst="rect">
            <a:avLst/>
          </a:prstGeom>
          <a:noFill/>
        </p:spPr>
        <p:txBody>
          <a:bodyPr wrap="square" rtlCol="0">
            <a:spAutoFit/>
          </a:bodyPr>
          <a:lstStyle/>
          <a:p>
            <a:r>
              <a:rPr lang="en-DE" sz="2500" dirty="0"/>
              <a:t>Lösung</a:t>
            </a:r>
          </a:p>
        </p:txBody>
      </p:sp>
      <p:sp>
        <p:nvSpPr>
          <p:cNvPr id="53" name="Rechteck 16">
            <a:extLst>
              <a:ext uri="{FF2B5EF4-FFF2-40B4-BE49-F238E27FC236}">
                <a16:creationId xmlns:a16="http://schemas.microsoft.com/office/drawing/2014/main" id="{86E7DB04-5592-041F-5C64-F040F5EA30AE}"/>
              </a:ext>
            </a:extLst>
          </p:cNvPr>
          <p:cNvSpPr/>
          <p:nvPr/>
        </p:nvSpPr>
        <p:spPr>
          <a:xfrm>
            <a:off x="19386421" y="15813761"/>
            <a:ext cx="10016681" cy="1518336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25" dirty="0"/>
          </a:p>
        </p:txBody>
      </p:sp>
      <p:sp>
        <p:nvSpPr>
          <p:cNvPr id="54" name="Textfeld 15">
            <a:extLst>
              <a:ext uri="{FF2B5EF4-FFF2-40B4-BE49-F238E27FC236}">
                <a16:creationId xmlns:a16="http://schemas.microsoft.com/office/drawing/2014/main" id="{10952FE3-0735-829F-176B-6E911B7E8D3C}"/>
              </a:ext>
            </a:extLst>
          </p:cNvPr>
          <p:cNvSpPr txBox="1"/>
          <p:nvPr/>
        </p:nvSpPr>
        <p:spPr>
          <a:xfrm>
            <a:off x="19794273" y="16627809"/>
            <a:ext cx="7790127" cy="1081193"/>
          </a:xfrm>
          <a:prstGeom prst="rect">
            <a:avLst/>
          </a:prstGeom>
          <a:noFill/>
        </p:spPr>
        <p:txBody>
          <a:bodyPr wrap="square" rtlCol="0">
            <a:spAutoFit/>
          </a:bodyPr>
          <a:lstStyle/>
          <a:p>
            <a:pPr algn="just">
              <a:lnSpc>
                <a:spcPct val="113000"/>
              </a:lnSpc>
              <a:spcBef>
                <a:spcPts val="674"/>
              </a:spcBef>
            </a:pPr>
            <a:r>
              <a:rPr lang="de-DE" sz="2924" dirty="0"/>
              <a:t>Zur Lösung des Klassifikationsproblems werden zunächst drei Ansätze probiert: </a:t>
            </a:r>
          </a:p>
        </p:txBody>
      </p:sp>
      <p:sp>
        <p:nvSpPr>
          <p:cNvPr id="55" name="Textfeld 26">
            <a:extLst>
              <a:ext uri="{FF2B5EF4-FFF2-40B4-BE49-F238E27FC236}">
                <a16:creationId xmlns:a16="http://schemas.microsoft.com/office/drawing/2014/main" id="{54A17E49-B6D9-D3B4-EDF4-213A10AB6AD3}"/>
              </a:ext>
            </a:extLst>
          </p:cNvPr>
          <p:cNvSpPr txBox="1"/>
          <p:nvPr/>
        </p:nvSpPr>
        <p:spPr>
          <a:xfrm>
            <a:off x="19386421" y="15534412"/>
            <a:ext cx="4655409" cy="680507"/>
          </a:xfrm>
          <a:prstGeom prst="rect">
            <a:avLst/>
          </a:prstGeom>
          <a:solidFill>
            <a:srgbClr val="91C4FD"/>
          </a:solidFill>
        </p:spPr>
        <p:txBody>
          <a:bodyPr wrap="square" rtlCol="0">
            <a:spAutoFit/>
          </a:bodyPr>
          <a:lstStyle/>
          <a:p>
            <a:r>
              <a:rPr lang="de-DE" sz="3822" dirty="0"/>
              <a:t>Lösungsansätze</a:t>
            </a:r>
          </a:p>
        </p:txBody>
      </p:sp>
      <p:graphicFrame>
        <p:nvGraphicFramePr>
          <p:cNvPr id="64" name="Diagram 63">
            <a:extLst>
              <a:ext uri="{FF2B5EF4-FFF2-40B4-BE49-F238E27FC236}">
                <a16:creationId xmlns:a16="http://schemas.microsoft.com/office/drawing/2014/main" id="{1E60748E-98C0-1A1C-44BA-946F9E0A6D53}"/>
              </a:ext>
            </a:extLst>
          </p:cNvPr>
          <p:cNvGraphicFramePr/>
          <p:nvPr>
            <p:extLst>
              <p:ext uri="{D42A27DB-BD31-4B8C-83A1-F6EECF244321}">
                <p14:modId xmlns:p14="http://schemas.microsoft.com/office/powerpoint/2010/main" val="3821337117"/>
              </p:ext>
            </p:extLst>
          </p:nvPr>
        </p:nvGraphicFramePr>
        <p:xfrm>
          <a:off x="19991889" y="17709002"/>
          <a:ext cx="8766667" cy="13151655"/>
        </p:xfrm>
        <a:graphic>
          <a:graphicData uri="http://schemas.openxmlformats.org/drawingml/2006/diagram">
            <dgm:relIds xmlns:dgm="http://schemas.openxmlformats.org/drawingml/2006/diagram" xmlns:r="http://schemas.openxmlformats.org/officeDocument/2006/relationships" r:dm="rId11" r:lo="rId12" r:qs="rId13" r:cs="rId14"/>
          </a:graphicData>
        </a:graphic>
      </p:graphicFrame>
      <p:graphicFrame>
        <p:nvGraphicFramePr>
          <p:cNvPr id="66" name="Diagram 65">
            <a:extLst>
              <a:ext uri="{FF2B5EF4-FFF2-40B4-BE49-F238E27FC236}">
                <a16:creationId xmlns:a16="http://schemas.microsoft.com/office/drawing/2014/main" id="{8F1AB8B4-D66F-823B-E44F-7FC0DC5130FD}"/>
              </a:ext>
            </a:extLst>
          </p:cNvPr>
          <p:cNvGraphicFramePr/>
          <p:nvPr>
            <p:extLst>
              <p:ext uri="{D42A27DB-BD31-4B8C-83A1-F6EECF244321}">
                <p14:modId xmlns:p14="http://schemas.microsoft.com/office/powerpoint/2010/main" val="2729196755"/>
              </p:ext>
            </p:extLst>
          </p:nvPr>
        </p:nvGraphicFramePr>
        <p:xfrm>
          <a:off x="908635" y="22025836"/>
          <a:ext cx="10886894" cy="9266922"/>
        </p:xfrm>
        <a:graphic>
          <a:graphicData uri="http://schemas.openxmlformats.org/drawingml/2006/diagram">
            <dgm:relIds xmlns:dgm="http://schemas.openxmlformats.org/drawingml/2006/diagram" xmlns:r="http://schemas.openxmlformats.org/officeDocument/2006/relationships" r:dm="rId16" r:lo="rId17" r:qs="rId18" r:cs="rId19"/>
          </a:graphicData>
        </a:graphic>
      </p:graphicFrame>
      <p:pic>
        <p:nvPicPr>
          <p:cNvPr id="67" name="Picture 66">
            <a:extLst>
              <a:ext uri="{FF2B5EF4-FFF2-40B4-BE49-F238E27FC236}">
                <a16:creationId xmlns:a16="http://schemas.microsoft.com/office/drawing/2014/main" id="{BC238A39-917A-CD55-8A25-3909AD5A8089}"/>
              </a:ext>
            </a:extLst>
          </p:cNvPr>
          <p:cNvPicPr>
            <a:picLocks noChangeAspect="1"/>
          </p:cNvPicPr>
          <p:nvPr/>
        </p:nvPicPr>
        <p:blipFill>
          <a:blip r:embed="rId21"/>
          <a:stretch>
            <a:fillRect/>
          </a:stretch>
        </p:blipFill>
        <p:spPr>
          <a:xfrm>
            <a:off x="9678461" y="32591844"/>
            <a:ext cx="9156995" cy="6867746"/>
          </a:xfrm>
          <a:prstGeom prst="rect">
            <a:avLst/>
          </a:prstGeom>
        </p:spPr>
      </p:pic>
      <p:pic>
        <p:nvPicPr>
          <p:cNvPr id="68" name="Picture 67">
            <a:extLst>
              <a:ext uri="{FF2B5EF4-FFF2-40B4-BE49-F238E27FC236}">
                <a16:creationId xmlns:a16="http://schemas.microsoft.com/office/drawing/2014/main" id="{85C195BE-ABD8-B90F-24FF-6B4EFBBF1A34}"/>
              </a:ext>
            </a:extLst>
          </p:cNvPr>
          <p:cNvPicPr>
            <a:picLocks noChangeAspect="1"/>
          </p:cNvPicPr>
          <p:nvPr/>
        </p:nvPicPr>
        <p:blipFill>
          <a:blip r:embed="rId22"/>
          <a:stretch>
            <a:fillRect/>
          </a:stretch>
        </p:blipFill>
        <p:spPr>
          <a:xfrm>
            <a:off x="19230009" y="32615303"/>
            <a:ext cx="9216000" cy="6912000"/>
          </a:xfrm>
          <a:prstGeom prst="rect">
            <a:avLst/>
          </a:prstGeom>
        </p:spPr>
      </p:pic>
      <p:sp>
        <p:nvSpPr>
          <p:cNvPr id="32" name="Textfeld 31">
            <a:extLst>
              <a:ext uri="{FF2B5EF4-FFF2-40B4-BE49-F238E27FC236}">
                <a16:creationId xmlns:a16="http://schemas.microsoft.com/office/drawing/2014/main" id="{DEDB0ECF-F35A-7780-F9C1-E4AEFAE810FC}"/>
              </a:ext>
            </a:extLst>
          </p:cNvPr>
          <p:cNvSpPr txBox="1"/>
          <p:nvPr/>
        </p:nvSpPr>
        <p:spPr>
          <a:xfrm>
            <a:off x="9678461" y="32140003"/>
            <a:ext cx="9156995" cy="1170962"/>
          </a:xfrm>
          <a:prstGeom prst="rect">
            <a:avLst/>
          </a:prstGeom>
          <a:solidFill>
            <a:schemeClr val="bg1"/>
          </a:solidFill>
        </p:spPr>
        <p:txBody>
          <a:bodyPr wrap="square" rtlCol="0">
            <a:spAutoFit/>
          </a:bodyPr>
          <a:lstStyle/>
          <a:p>
            <a:pPr algn="just">
              <a:lnSpc>
                <a:spcPct val="113000"/>
              </a:lnSpc>
              <a:spcBef>
                <a:spcPts val="674"/>
              </a:spcBef>
            </a:pPr>
            <a:r>
              <a:rPr lang="de-DE" sz="2924" dirty="0"/>
              <a:t>Performance auf Testdaten für binäre Klassifikation </a:t>
            </a:r>
          </a:p>
          <a:p>
            <a:pPr algn="just">
              <a:lnSpc>
                <a:spcPct val="113000"/>
              </a:lnSpc>
              <a:spcBef>
                <a:spcPts val="674"/>
              </a:spcBef>
            </a:pPr>
            <a:r>
              <a:rPr lang="de-DE" sz="2924" dirty="0"/>
              <a:t>(2D SPECT-Daten und rigide Transformation)</a:t>
            </a:r>
          </a:p>
        </p:txBody>
      </p:sp>
      <p:sp>
        <p:nvSpPr>
          <p:cNvPr id="69" name="Textfeld 31">
            <a:extLst>
              <a:ext uri="{FF2B5EF4-FFF2-40B4-BE49-F238E27FC236}">
                <a16:creationId xmlns:a16="http://schemas.microsoft.com/office/drawing/2014/main" id="{77E2B534-1424-64DC-C40F-672F368E82E8}"/>
              </a:ext>
            </a:extLst>
          </p:cNvPr>
          <p:cNvSpPr txBox="1"/>
          <p:nvPr/>
        </p:nvSpPr>
        <p:spPr>
          <a:xfrm>
            <a:off x="19230009" y="32078321"/>
            <a:ext cx="9216000" cy="1170962"/>
          </a:xfrm>
          <a:prstGeom prst="rect">
            <a:avLst/>
          </a:prstGeom>
          <a:solidFill>
            <a:schemeClr val="bg1"/>
          </a:solidFill>
        </p:spPr>
        <p:txBody>
          <a:bodyPr wrap="square" rtlCol="0">
            <a:spAutoFit/>
          </a:bodyPr>
          <a:lstStyle/>
          <a:p>
            <a:pPr algn="just">
              <a:lnSpc>
                <a:spcPct val="113000"/>
              </a:lnSpc>
              <a:spcBef>
                <a:spcPts val="674"/>
              </a:spcBef>
            </a:pPr>
            <a:r>
              <a:rPr lang="de-DE" sz="2924" dirty="0"/>
              <a:t>Performance auf Testdaten bei 3 Klassen </a:t>
            </a:r>
          </a:p>
          <a:p>
            <a:pPr algn="just">
              <a:lnSpc>
                <a:spcPct val="113000"/>
              </a:lnSpc>
              <a:spcBef>
                <a:spcPts val="674"/>
              </a:spcBef>
            </a:pPr>
            <a:r>
              <a:rPr lang="de-DE" sz="2924" dirty="0"/>
              <a:t>(2D SPECT-Daten und rigide Transformation)</a:t>
            </a:r>
          </a:p>
        </p:txBody>
      </p:sp>
      <p:sp>
        <p:nvSpPr>
          <p:cNvPr id="56" name="Rechteck 16">
            <a:extLst>
              <a:ext uri="{FF2B5EF4-FFF2-40B4-BE49-F238E27FC236}">
                <a16:creationId xmlns:a16="http://schemas.microsoft.com/office/drawing/2014/main" id="{D69773D6-DA2C-5311-D560-81C858D2D8B9}"/>
              </a:ext>
            </a:extLst>
          </p:cNvPr>
          <p:cNvSpPr/>
          <p:nvPr/>
        </p:nvSpPr>
        <p:spPr>
          <a:xfrm>
            <a:off x="12440075" y="24154798"/>
            <a:ext cx="6434772" cy="626933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sz="2025" dirty="0"/>
          </a:p>
        </p:txBody>
      </p:sp>
      <p:sp>
        <p:nvSpPr>
          <p:cNvPr id="59" name="Textfeld 17">
            <a:extLst>
              <a:ext uri="{FF2B5EF4-FFF2-40B4-BE49-F238E27FC236}">
                <a16:creationId xmlns:a16="http://schemas.microsoft.com/office/drawing/2014/main" id="{7C07FB7D-2407-F2B4-C8AE-3DCA2668C442}"/>
              </a:ext>
            </a:extLst>
          </p:cNvPr>
          <p:cNvSpPr txBox="1"/>
          <p:nvPr/>
        </p:nvSpPr>
        <p:spPr>
          <a:xfrm>
            <a:off x="12598514" y="24767393"/>
            <a:ext cx="5958340" cy="5148974"/>
          </a:xfrm>
          <a:prstGeom prst="rect">
            <a:avLst/>
          </a:prstGeom>
          <a:noFill/>
        </p:spPr>
        <p:txBody>
          <a:bodyPr wrap="square" rtlCol="0">
            <a:spAutoFit/>
          </a:bodyPr>
          <a:lstStyle/>
          <a:p>
            <a:pPr algn="just">
              <a:lnSpc>
                <a:spcPct val="113000"/>
              </a:lnSpc>
              <a:spcBef>
                <a:spcPts val="674"/>
              </a:spcBef>
            </a:pPr>
            <a:r>
              <a:rPr lang="de-DE" sz="2924" dirty="0"/>
              <a:t>Für die Experimente wird zunächst jeweils eine untrainierte und (auf </a:t>
            </a:r>
            <a:r>
              <a:rPr lang="de-DE" sz="2924" dirty="0" err="1"/>
              <a:t>ImageNet</a:t>
            </a:r>
            <a:r>
              <a:rPr lang="de-DE" sz="2924" dirty="0"/>
              <a:t>) vortrainierte Version eines neuronalen Faltungsnetz mit Residual-Verbindungen (ResNet18) verwendet. Faltungsnetze mit residualen Verbindungen erlauben es tiefe Netze mit guter Performance effektiv zu trainieren und werden häufig zur Klassifikation von Bildern verwendet.</a:t>
            </a:r>
          </a:p>
        </p:txBody>
      </p:sp>
      <p:sp>
        <p:nvSpPr>
          <p:cNvPr id="57" name="Textfeld 23">
            <a:extLst>
              <a:ext uri="{FF2B5EF4-FFF2-40B4-BE49-F238E27FC236}">
                <a16:creationId xmlns:a16="http://schemas.microsoft.com/office/drawing/2014/main" id="{7FA7B385-875F-1D7A-FF7E-1396B413DEAA}"/>
              </a:ext>
            </a:extLst>
          </p:cNvPr>
          <p:cNvSpPr txBox="1"/>
          <p:nvPr/>
        </p:nvSpPr>
        <p:spPr>
          <a:xfrm>
            <a:off x="12427341" y="23702958"/>
            <a:ext cx="4026847" cy="680507"/>
          </a:xfrm>
          <a:prstGeom prst="rect">
            <a:avLst/>
          </a:prstGeom>
          <a:solidFill>
            <a:srgbClr val="91C4FD"/>
          </a:solidFill>
        </p:spPr>
        <p:txBody>
          <a:bodyPr wrap="square" rtlCol="0">
            <a:spAutoFit/>
          </a:bodyPr>
          <a:lstStyle/>
          <a:p>
            <a:r>
              <a:rPr lang="de-DE" sz="3822" dirty="0"/>
              <a:t>Modell</a:t>
            </a:r>
          </a:p>
        </p:txBody>
      </p:sp>
    </p:spTree>
    <p:extLst>
      <p:ext uri="{BB962C8B-B14F-4D97-AF65-F5344CB8AC3E}">
        <p14:creationId xmlns:p14="http://schemas.microsoft.com/office/powerpoint/2010/main" val="3404525063"/>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1352</TotalTime>
  <Words>552</Words>
  <Application>Microsoft Macintosh PowerPoint</Application>
  <PresentationFormat>Custom</PresentationFormat>
  <Paragraphs>60</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Sophia R</dc:creator>
  <cp:lastModifiedBy>Aleksej Kucerenko</cp:lastModifiedBy>
  <cp:revision>144</cp:revision>
  <dcterms:created xsi:type="dcterms:W3CDTF">2022-12-13T15:18:44Z</dcterms:created>
  <dcterms:modified xsi:type="dcterms:W3CDTF">2023-06-14T17:23:46Z</dcterms:modified>
</cp:coreProperties>
</file>

<file path=docProps/thumbnail.jpeg>
</file>